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55" r:id="rId1"/>
  </p:sldMasterIdLst>
  <p:notesMasterIdLst>
    <p:notesMasterId r:id="rId25"/>
  </p:notesMasterIdLst>
  <p:sldIdLst>
    <p:sldId id="256" r:id="rId2"/>
    <p:sldId id="361" r:id="rId3"/>
    <p:sldId id="345" r:id="rId4"/>
    <p:sldId id="344" r:id="rId5"/>
    <p:sldId id="347" r:id="rId6"/>
    <p:sldId id="352" r:id="rId7"/>
    <p:sldId id="353" r:id="rId8"/>
    <p:sldId id="354" r:id="rId9"/>
    <p:sldId id="348" r:id="rId10"/>
    <p:sldId id="349" r:id="rId11"/>
    <p:sldId id="350" r:id="rId12"/>
    <p:sldId id="351" r:id="rId13"/>
    <p:sldId id="356" r:id="rId14"/>
    <p:sldId id="357" r:id="rId15"/>
    <p:sldId id="359" r:id="rId16"/>
    <p:sldId id="360" r:id="rId17"/>
    <p:sldId id="366" r:id="rId18"/>
    <p:sldId id="369" r:id="rId19"/>
    <p:sldId id="370" r:id="rId20"/>
    <p:sldId id="371" r:id="rId21"/>
    <p:sldId id="372" r:id="rId22"/>
    <p:sldId id="373" r:id="rId23"/>
    <p:sldId id="374" r:id="rId24"/>
  </p:sldIdLst>
  <p:sldSz cx="9144000" cy="6858000" type="screen4x3"/>
  <p:notesSz cx="6858000" cy="9144000"/>
  <p:embeddedFontLst>
    <p:embeddedFont>
      <p:font typeface="Proxima Nova Lt" panose="02000506030000020004" pitchFamily="2" charset="77"/>
      <p:regular r:id="rId26"/>
      <p:bold r:id="rId27"/>
    </p:embeddedFont>
    <p:embeddedFont>
      <p:font typeface="Proxima Nova Rg" panose="02000506030000020004" pitchFamily="2" charset="77"/>
      <p:regular r:id="rId28"/>
    </p:embeddedFont>
  </p:embeddedFontLst>
  <p:defaultTextStyle>
    <a:defPPr>
      <a:defRPr lang="en-US"/>
    </a:defPPr>
    <a:lvl1pPr algn="l" rtl="0" fontAlgn="base">
      <a:spcBef>
        <a:spcPct val="0"/>
      </a:spcBef>
      <a:spcAft>
        <a:spcPct val="0"/>
      </a:spcAft>
      <a:defRPr sz="1400" kern="1200">
        <a:solidFill>
          <a:schemeClr val="tx1"/>
        </a:solidFill>
        <a:latin typeface="Arial" charset="0"/>
        <a:ea typeface="ヒラギノ角ゴ Pro W3" charset="0"/>
        <a:cs typeface="+mn-cs"/>
      </a:defRPr>
    </a:lvl1pPr>
    <a:lvl2pPr marL="457200" algn="l" rtl="0" fontAlgn="base">
      <a:spcBef>
        <a:spcPct val="0"/>
      </a:spcBef>
      <a:spcAft>
        <a:spcPct val="0"/>
      </a:spcAft>
      <a:defRPr sz="1400" kern="1200">
        <a:solidFill>
          <a:schemeClr val="tx1"/>
        </a:solidFill>
        <a:latin typeface="Arial" charset="0"/>
        <a:ea typeface="ヒラギノ角ゴ Pro W3" charset="0"/>
        <a:cs typeface="+mn-cs"/>
      </a:defRPr>
    </a:lvl2pPr>
    <a:lvl3pPr marL="914400" algn="l" rtl="0" fontAlgn="base">
      <a:spcBef>
        <a:spcPct val="0"/>
      </a:spcBef>
      <a:spcAft>
        <a:spcPct val="0"/>
      </a:spcAft>
      <a:defRPr sz="1400" kern="1200">
        <a:solidFill>
          <a:schemeClr val="tx1"/>
        </a:solidFill>
        <a:latin typeface="Arial" charset="0"/>
        <a:ea typeface="ヒラギノ角ゴ Pro W3" charset="0"/>
        <a:cs typeface="+mn-cs"/>
      </a:defRPr>
    </a:lvl3pPr>
    <a:lvl4pPr marL="1371600" algn="l" rtl="0" fontAlgn="base">
      <a:spcBef>
        <a:spcPct val="0"/>
      </a:spcBef>
      <a:spcAft>
        <a:spcPct val="0"/>
      </a:spcAft>
      <a:defRPr sz="1400" kern="1200">
        <a:solidFill>
          <a:schemeClr val="tx1"/>
        </a:solidFill>
        <a:latin typeface="Arial" charset="0"/>
        <a:ea typeface="ヒラギノ角ゴ Pro W3" charset="0"/>
        <a:cs typeface="+mn-cs"/>
      </a:defRPr>
    </a:lvl4pPr>
    <a:lvl5pPr marL="1828800" algn="l" rtl="0" fontAlgn="base">
      <a:spcBef>
        <a:spcPct val="0"/>
      </a:spcBef>
      <a:spcAft>
        <a:spcPct val="0"/>
      </a:spcAft>
      <a:defRPr sz="1400" kern="1200">
        <a:solidFill>
          <a:schemeClr val="tx1"/>
        </a:solidFill>
        <a:latin typeface="Arial" charset="0"/>
        <a:ea typeface="ヒラギノ角ゴ Pro W3" charset="0"/>
        <a:cs typeface="+mn-cs"/>
      </a:defRPr>
    </a:lvl5pPr>
    <a:lvl6pPr marL="2286000" algn="l" defTabSz="457200" rtl="0" eaLnBrk="1" latinLnBrk="0" hangingPunct="1">
      <a:defRPr sz="1400" kern="1200">
        <a:solidFill>
          <a:schemeClr val="tx1"/>
        </a:solidFill>
        <a:latin typeface="Arial" charset="0"/>
        <a:ea typeface="ヒラギノ角ゴ Pro W3" charset="0"/>
        <a:cs typeface="+mn-cs"/>
      </a:defRPr>
    </a:lvl6pPr>
    <a:lvl7pPr marL="2743200" algn="l" defTabSz="457200" rtl="0" eaLnBrk="1" latinLnBrk="0" hangingPunct="1">
      <a:defRPr sz="1400" kern="1200">
        <a:solidFill>
          <a:schemeClr val="tx1"/>
        </a:solidFill>
        <a:latin typeface="Arial" charset="0"/>
        <a:ea typeface="ヒラギノ角ゴ Pro W3" charset="0"/>
        <a:cs typeface="+mn-cs"/>
      </a:defRPr>
    </a:lvl7pPr>
    <a:lvl8pPr marL="3200400" algn="l" defTabSz="457200" rtl="0" eaLnBrk="1" latinLnBrk="0" hangingPunct="1">
      <a:defRPr sz="1400" kern="1200">
        <a:solidFill>
          <a:schemeClr val="tx1"/>
        </a:solidFill>
        <a:latin typeface="Arial" charset="0"/>
        <a:ea typeface="ヒラギノ角ゴ Pro W3" charset="0"/>
        <a:cs typeface="+mn-cs"/>
      </a:defRPr>
    </a:lvl8pPr>
    <a:lvl9pPr marL="3657600" algn="l" defTabSz="457200" rtl="0" eaLnBrk="1" latinLnBrk="0" hangingPunct="1">
      <a:defRPr sz="1400" kern="1200">
        <a:solidFill>
          <a:schemeClr val="tx1"/>
        </a:solidFill>
        <a:latin typeface="Arial" charset="0"/>
        <a:ea typeface="ヒラギノ角ゴ Pro W3"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2905"/>
    <a:srgbClr val="B13900"/>
    <a:srgbClr val="A07149"/>
    <a:srgbClr val="D79C70"/>
    <a:srgbClr val="D5B0AA"/>
    <a:srgbClr val="FFC400"/>
    <a:srgbClr val="B9FE01"/>
    <a:srgbClr val="6C0000"/>
    <a:srgbClr val="D9D9D9"/>
    <a:srgbClr val="A3030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266" autoAdjust="0"/>
    <p:restoredTop sz="96320" autoAdjust="0"/>
  </p:normalViewPr>
  <p:slideViewPr>
    <p:cSldViewPr>
      <p:cViewPr varScale="1">
        <p:scale>
          <a:sx n="133" d="100"/>
          <a:sy n="133" d="100"/>
        </p:scale>
        <p:origin x="232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i="0">
                <a:latin typeface="Proxima Nova Rg" panose="02000506030000020004" pitchFamily="2" charset="77"/>
                <a:ea typeface="+mn-ea"/>
              </a:defRPr>
            </a:lvl1pPr>
          </a:lstStyle>
          <a:p>
            <a:pPr>
              <a:defRPr/>
            </a:pPr>
            <a:endParaRPr lang="en-US" dirty="0"/>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i="0">
                <a:latin typeface="Proxima Nova Rg" panose="02000506030000020004" pitchFamily="2" charset="77"/>
                <a:ea typeface="+mn-ea"/>
              </a:defRPr>
            </a:lvl1pPr>
          </a:lstStyle>
          <a:p>
            <a:pPr>
              <a:defRPr/>
            </a:pPr>
            <a:endParaRPr lang="en-US" dirty="0"/>
          </a:p>
        </p:txBody>
      </p:sp>
      <p:sp>
        <p:nvSpPr>
          <p:cNvPr id="368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i="0">
                <a:latin typeface="Proxima Nova Rg" panose="02000506030000020004" pitchFamily="2" charset="77"/>
                <a:ea typeface="+mn-ea"/>
              </a:defRPr>
            </a:lvl1pPr>
          </a:lstStyle>
          <a:p>
            <a:pPr>
              <a:defRPr/>
            </a:pPr>
            <a:endParaRPr lang="en-US" dirty="0"/>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i="0">
                <a:latin typeface="Proxima Nova Rg" panose="02000506030000020004" pitchFamily="2" charset="77"/>
              </a:defRPr>
            </a:lvl1pPr>
          </a:lstStyle>
          <a:p>
            <a:fld id="{E82B1C02-1F61-F74E-92BF-32A51F7CFAA0}" type="slidenum">
              <a:rPr lang="en-US" smtClean="0"/>
              <a:pPr/>
              <a:t>‹#›</a:t>
            </a:fld>
            <a:endParaRPr lang="en-US" dirty="0"/>
          </a:p>
        </p:txBody>
      </p:sp>
    </p:spTree>
    <p:extLst>
      <p:ext uri="{BB962C8B-B14F-4D97-AF65-F5344CB8AC3E}">
        <p14:creationId xmlns:p14="http://schemas.microsoft.com/office/powerpoint/2010/main" val="3405550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Proxima Nova Rg" panose="02000506030000020004" pitchFamily="2" charset="77"/>
        <a:ea typeface="ヒラギノ角ゴ Pro W3" charset="0"/>
        <a:cs typeface="+mn-cs"/>
      </a:defRPr>
    </a:lvl1pPr>
    <a:lvl2pPr marL="457200" algn="l" rtl="0" eaLnBrk="0" fontAlgn="base" hangingPunct="0">
      <a:spcBef>
        <a:spcPct val="30000"/>
      </a:spcBef>
      <a:spcAft>
        <a:spcPct val="0"/>
      </a:spcAft>
      <a:defRPr sz="1200" b="0" i="0" kern="1200">
        <a:solidFill>
          <a:schemeClr val="tx1"/>
        </a:solidFill>
        <a:latin typeface="Proxima Nova Rg" panose="02000506030000020004" pitchFamily="2" charset="77"/>
        <a:ea typeface="ヒラギノ角ゴ Pro W3" charset="0"/>
        <a:cs typeface="+mn-cs"/>
      </a:defRPr>
    </a:lvl2pPr>
    <a:lvl3pPr marL="914400" algn="l" rtl="0" eaLnBrk="0" fontAlgn="base" hangingPunct="0">
      <a:spcBef>
        <a:spcPct val="30000"/>
      </a:spcBef>
      <a:spcAft>
        <a:spcPct val="0"/>
      </a:spcAft>
      <a:defRPr sz="1200" b="0" i="0" kern="1200">
        <a:solidFill>
          <a:schemeClr val="tx1"/>
        </a:solidFill>
        <a:latin typeface="Proxima Nova Rg" panose="02000506030000020004" pitchFamily="2" charset="77"/>
        <a:ea typeface="ヒラギノ角ゴ Pro W3" charset="0"/>
        <a:cs typeface="+mn-cs"/>
      </a:defRPr>
    </a:lvl3pPr>
    <a:lvl4pPr marL="1371600" algn="l" rtl="0" eaLnBrk="0" fontAlgn="base" hangingPunct="0">
      <a:spcBef>
        <a:spcPct val="30000"/>
      </a:spcBef>
      <a:spcAft>
        <a:spcPct val="0"/>
      </a:spcAft>
      <a:defRPr sz="1200" b="0" i="0" kern="1200">
        <a:solidFill>
          <a:schemeClr val="tx1"/>
        </a:solidFill>
        <a:latin typeface="Proxima Nova Rg" panose="02000506030000020004" pitchFamily="2" charset="77"/>
        <a:ea typeface="ヒラギノ角ゴ Pro W3" charset="0"/>
        <a:cs typeface="+mn-cs"/>
      </a:defRPr>
    </a:lvl4pPr>
    <a:lvl5pPr marL="1828800" algn="l" rtl="0" eaLnBrk="0" fontAlgn="base" hangingPunct="0">
      <a:spcBef>
        <a:spcPct val="30000"/>
      </a:spcBef>
      <a:spcAft>
        <a:spcPct val="0"/>
      </a:spcAft>
      <a:defRPr sz="1200" b="0" i="0" kern="1200">
        <a:solidFill>
          <a:schemeClr val="tx1"/>
        </a:solidFill>
        <a:latin typeface="Proxima Nova Rg" panose="02000506030000020004" pitchFamily="2" charset="77"/>
        <a:ea typeface="ヒラギノ角ゴ Pro W3"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fld id="{49630C62-70A4-794E-AAE5-E397AABA38B2}" type="slidenum">
              <a:rPr lang="en-US" sz="1200">
                <a:latin typeface="Proxima Nova Rg" panose="02000506030000020004" pitchFamily="2" charset="77"/>
              </a:rPr>
              <a:pPr/>
              <a:t>1</a:t>
            </a:fld>
            <a:endParaRPr lang="en-US" sz="1200" dirty="0">
              <a:latin typeface="Proxima Nova Rg" panose="02000506030000020004" pitchFamily="2" charset="77"/>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pt-B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FFE686DE-5108-134D-8B0A-FCAD730D76E6}" type="slidenum">
              <a:rPr lang="pt-BR" sz="1200">
                <a:latin typeface="Proxima Nova Rg" panose="02000506030000020004" pitchFamily="2" charset="77"/>
              </a:rPr>
              <a:pPr eaLnBrk="1" hangingPunct="1"/>
              <a:t>14</a:t>
            </a:fld>
            <a:endParaRPr lang="pt-BR" sz="1200" dirty="0">
              <a:latin typeface="Proxima Nova Rg" panose="02000506030000020004" pitchFamily="2" charset="77"/>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DC002762-4A3D-7D4A-96AA-F8C915DBC532}" type="slidenum">
              <a:rPr lang="pt-BR" sz="1200">
                <a:latin typeface="Proxima Nova Rg" panose="02000506030000020004" pitchFamily="2" charset="77"/>
              </a:rPr>
              <a:pPr eaLnBrk="1" hangingPunct="1"/>
              <a:t>15</a:t>
            </a:fld>
            <a:endParaRPr lang="pt-BR" sz="1200" dirty="0">
              <a:latin typeface="Proxima Nova Rg" panose="02000506030000020004" pitchFamily="2" charset="77"/>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D9F4E41E-D3F5-EC48-A2DD-9810229248DD}" type="slidenum">
              <a:rPr lang="pt-BR" sz="1200">
                <a:latin typeface="Proxima Nova Rg" panose="02000506030000020004" pitchFamily="2" charset="77"/>
              </a:rPr>
              <a:pPr eaLnBrk="1" hangingPunct="1"/>
              <a:t>16</a:t>
            </a:fld>
            <a:endParaRPr lang="pt-BR" sz="1200" dirty="0">
              <a:latin typeface="Proxima Nova Rg" panose="02000506030000020004" pitchFamily="2" charset="77"/>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72F99B39-830A-5443-9E88-5BD0DD423160}" type="slidenum">
              <a:rPr lang="pt-BR" sz="1200">
                <a:latin typeface="Proxima Nova Rg" panose="02000506030000020004" pitchFamily="2" charset="77"/>
              </a:rPr>
              <a:pPr eaLnBrk="1" hangingPunct="1"/>
              <a:t>17</a:t>
            </a:fld>
            <a:endParaRPr lang="pt-BR" sz="1200" dirty="0">
              <a:latin typeface="Proxima Nova Rg" panose="02000506030000020004" pitchFamily="2" charset="77"/>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B328795E-8930-5542-BF0A-7B8544911E66}" type="slidenum">
              <a:rPr lang="pt-BR" sz="1200">
                <a:latin typeface="Proxima Nova Rg" panose="02000506030000020004" pitchFamily="2" charset="77"/>
              </a:rPr>
              <a:pPr eaLnBrk="1" hangingPunct="1"/>
              <a:t>6</a:t>
            </a:fld>
            <a:endParaRPr lang="pt-BR" sz="1200" dirty="0">
              <a:latin typeface="Proxima Nova Rg" panose="02000506030000020004" pitchFamily="2" charset="77"/>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53891AC0-5F4E-5445-9006-5D949CCAB5F6}" type="slidenum">
              <a:rPr lang="pt-BR" sz="1200">
                <a:latin typeface="Proxima Nova Rg" panose="02000506030000020004" pitchFamily="2" charset="77"/>
              </a:rPr>
              <a:pPr eaLnBrk="1" hangingPunct="1"/>
              <a:t>7</a:t>
            </a:fld>
            <a:endParaRPr lang="pt-BR" sz="1200" dirty="0">
              <a:latin typeface="Proxima Nova Rg" panose="02000506030000020004" pitchFamily="2" charset="77"/>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C4D7C703-5AE4-004A-A934-F490C35FE99D}" type="slidenum">
              <a:rPr lang="pt-BR" sz="1200">
                <a:latin typeface="Proxima Nova Rg" panose="02000506030000020004" pitchFamily="2" charset="77"/>
              </a:rPr>
              <a:pPr eaLnBrk="1" hangingPunct="1"/>
              <a:t>8</a:t>
            </a:fld>
            <a:endParaRPr lang="pt-BR" sz="1200" dirty="0">
              <a:latin typeface="Proxima Nova Rg" panose="02000506030000020004" pitchFamily="2" charset="77"/>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D184AFDD-F55F-5B44-A1F0-549F71A5A518}" type="slidenum">
              <a:rPr lang="pt-BR" sz="1200">
                <a:latin typeface="Proxima Nova Rg" panose="02000506030000020004" pitchFamily="2" charset="77"/>
              </a:rPr>
              <a:pPr eaLnBrk="1" hangingPunct="1"/>
              <a:t>9</a:t>
            </a:fld>
            <a:endParaRPr lang="pt-BR" sz="1200" dirty="0">
              <a:latin typeface="Proxima Nova Rg" panose="02000506030000020004" pitchFamily="2" charset="77"/>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20EC442C-57CC-394E-8404-7A796EC49F0F}" type="slidenum">
              <a:rPr lang="pt-BR" sz="1200">
                <a:latin typeface="Proxima Nova Rg" panose="02000506030000020004" pitchFamily="2" charset="77"/>
              </a:rPr>
              <a:pPr eaLnBrk="1" hangingPunct="1"/>
              <a:t>10</a:t>
            </a:fld>
            <a:endParaRPr lang="pt-BR" sz="1200" dirty="0">
              <a:latin typeface="Proxima Nova Rg" panose="02000506030000020004" pitchFamily="2" charset="77"/>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C477457E-B237-E14B-B255-7A9990611AE3}" type="slidenum">
              <a:rPr lang="pt-BR" sz="1200">
                <a:latin typeface="Proxima Nova Rg" panose="02000506030000020004" pitchFamily="2" charset="77"/>
              </a:rPr>
              <a:pPr eaLnBrk="1" hangingPunct="1"/>
              <a:t>11</a:t>
            </a:fld>
            <a:endParaRPr lang="pt-BR" sz="1200" dirty="0">
              <a:latin typeface="Proxima Nova Rg" panose="02000506030000020004" pitchFamily="2" charset="77"/>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50F3433C-C7A9-1D45-BF88-7027648E5DC5}" type="slidenum">
              <a:rPr lang="pt-BR" sz="1200">
                <a:latin typeface="Proxima Nova Rg" panose="02000506030000020004" pitchFamily="2" charset="77"/>
              </a:rPr>
              <a:pPr eaLnBrk="1" hangingPunct="1"/>
              <a:t>12</a:t>
            </a:fld>
            <a:endParaRPr lang="pt-BR" sz="1200" dirty="0">
              <a:latin typeface="Proxima Nova Rg" panose="02000506030000020004" pitchFamily="2" charset="77"/>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fld id="{411D40F6-21B7-2C43-9566-709996DD07D8}" type="slidenum">
              <a:rPr lang="pt-BR" sz="1200">
                <a:latin typeface="Proxima Nova Rg" panose="02000506030000020004" pitchFamily="2" charset="77"/>
              </a:rPr>
              <a:pPr eaLnBrk="1" hangingPunct="1"/>
              <a:t>13</a:t>
            </a:fld>
            <a:endParaRPr lang="pt-BR" sz="1200" dirty="0">
              <a:latin typeface="Proxima Nova Rg" panose="02000506030000020004" pitchFamily="2" charset="77"/>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pt-BR" sz="2400" b="0" i="0" dirty="0">
              <a:latin typeface="Proxima Nova Rg" panose="02000506030000020004" pitchFamily="2" charset="77"/>
              <a:ea typeface="+mn-ea"/>
            </a:endParaRPr>
          </a:p>
        </p:txBody>
      </p:sp>
      <p:sp>
        <p:nvSpPr>
          <p:cNvPr id="5" name="Rectangle 3"/>
          <p:cNvSpPr>
            <a:spLocks noChangeArrowheads="1"/>
          </p:cNvSpPr>
          <p:nvPr/>
        </p:nvSpPr>
        <p:spPr bwMode="hidden">
          <a:xfrm>
            <a:off x="1716088" y="1690688"/>
            <a:ext cx="7427912" cy="2533650"/>
          </a:xfrm>
          <a:prstGeom prst="rect">
            <a:avLst/>
          </a:prstGeom>
          <a:solidFill>
            <a:srgbClr val="08479C"/>
          </a:solidFill>
          <a:ln w="9525">
            <a:noFill/>
            <a:miter lim="800000"/>
            <a:headEnd/>
            <a:tailEnd/>
          </a:ln>
        </p:spPr>
        <p:txBody>
          <a:bodyPr/>
          <a:lstStyle/>
          <a:p>
            <a:pPr>
              <a:defRPr/>
            </a:pPr>
            <a:endParaRPr lang="pt-BR" sz="2400" b="0" i="0" dirty="0">
              <a:latin typeface="Proxima Nova Rg" panose="02000506030000020004" pitchFamily="2" charset="77"/>
              <a:ea typeface="+mn-ea"/>
            </a:endParaRPr>
          </a:p>
        </p:txBody>
      </p:sp>
      <p:grpSp>
        <p:nvGrpSpPr>
          <p:cNvPr id="6" name="Group 4"/>
          <p:cNvGrpSpPr>
            <a:grpSpLocks/>
          </p:cNvGrpSpPr>
          <p:nvPr/>
        </p:nvGrpSpPr>
        <p:grpSpPr bwMode="auto">
          <a:xfrm>
            <a:off x="0" y="1066800"/>
            <a:ext cx="2867025" cy="3157538"/>
            <a:chOff x="0" y="672"/>
            <a:chExt cx="1806" cy="1989"/>
          </a:xfrm>
        </p:grpSpPr>
        <p:sp>
          <p:nvSpPr>
            <p:cNvPr id="7" name="Rectangle 5"/>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pt-BR" sz="2400" b="0" i="0" dirty="0">
                <a:latin typeface="Proxima Nova Rg" panose="02000506030000020004" pitchFamily="2" charset="77"/>
                <a:ea typeface="+mn-ea"/>
              </a:endParaRPr>
            </a:p>
          </p:txBody>
        </p:sp>
        <p:sp>
          <p:nvSpPr>
            <p:cNvPr id="8" name="Rectangle 6"/>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pt-BR" sz="2400" b="0" i="0" dirty="0">
                <a:latin typeface="Proxima Nova Rg" panose="02000506030000020004" pitchFamily="2" charset="77"/>
                <a:ea typeface="+mn-ea"/>
              </a:endParaRPr>
            </a:p>
          </p:txBody>
        </p:sp>
        <p:sp>
          <p:nvSpPr>
            <p:cNvPr id="9" name="Rectangle 7"/>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pt-BR" sz="2400" b="0" i="0" dirty="0">
                <a:latin typeface="Proxima Nova Rg" panose="02000506030000020004" pitchFamily="2" charset="77"/>
                <a:ea typeface="+mn-ea"/>
              </a:endParaRPr>
            </a:p>
          </p:txBody>
        </p:sp>
        <p:sp>
          <p:nvSpPr>
            <p:cNvPr id="10" name="Rectangle 8"/>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pt-BR" sz="2400" b="0" i="0" dirty="0">
                <a:latin typeface="Proxima Nova Rg" panose="02000506030000020004" pitchFamily="2" charset="77"/>
                <a:ea typeface="+mn-ea"/>
              </a:endParaRPr>
            </a:p>
          </p:txBody>
        </p:sp>
        <p:sp>
          <p:nvSpPr>
            <p:cNvPr id="11" name="Rectangle 9"/>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pt-BR" sz="2400" b="0" i="0" dirty="0">
                <a:latin typeface="Proxima Nova Rg" panose="02000506030000020004" pitchFamily="2" charset="77"/>
                <a:ea typeface="+mn-ea"/>
              </a:endParaRPr>
            </a:p>
          </p:txBody>
        </p:sp>
        <p:sp>
          <p:nvSpPr>
            <p:cNvPr id="12" name="Rectangle 10"/>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pt-BR" sz="2400" b="0" i="0" dirty="0">
                <a:latin typeface="Proxima Nova Rg" panose="02000506030000020004" pitchFamily="2" charset="77"/>
                <a:ea typeface="+mn-ea"/>
              </a:endParaRPr>
            </a:p>
          </p:txBody>
        </p:sp>
        <p:sp>
          <p:nvSpPr>
            <p:cNvPr id="13" name="Rectangle 11"/>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pt-BR" sz="2400" b="0" i="0" dirty="0">
                <a:latin typeface="Proxima Nova Rg" panose="02000506030000020004" pitchFamily="2" charset="77"/>
                <a:ea typeface="+mn-ea"/>
              </a:endParaRPr>
            </a:p>
          </p:txBody>
        </p:sp>
        <p:sp>
          <p:nvSpPr>
            <p:cNvPr id="14" name="Rectangle 12"/>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pt-BR" sz="2400" b="0" i="0" dirty="0">
                <a:latin typeface="Proxima Nova Rg" panose="02000506030000020004" pitchFamily="2" charset="77"/>
                <a:ea typeface="+mn-ea"/>
              </a:endParaRPr>
            </a:p>
          </p:txBody>
        </p:sp>
        <p:sp>
          <p:nvSpPr>
            <p:cNvPr id="15" name="Rectangle 13"/>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pt-BR" sz="2400" b="0" i="0" dirty="0">
                <a:latin typeface="Proxima Nova Rg" panose="02000506030000020004" pitchFamily="2" charset="77"/>
                <a:ea typeface="+mn-ea"/>
              </a:endParaRPr>
            </a:p>
          </p:txBody>
        </p:sp>
        <p:sp>
          <p:nvSpPr>
            <p:cNvPr id="16" name="Rectangle 14"/>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pt-BR" sz="2400" b="0" i="0" dirty="0">
                <a:latin typeface="Proxima Nova Rg" panose="02000506030000020004" pitchFamily="2" charset="77"/>
                <a:ea typeface="+mn-ea"/>
              </a:endParaRPr>
            </a:p>
          </p:txBody>
        </p:sp>
      </p:grpSp>
      <p:pic>
        <p:nvPicPr>
          <p:cNvPr id="17" name="Picture 20" descr="logoco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
            <a:ext cx="5029200"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2002" name="Rectangle 18"/>
          <p:cNvSpPr>
            <a:spLocks noGrp="1" noChangeArrowheads="1"/>
          </p:cNvSpPr>
          <p:nvPr>
            <p:ph type="ctrTitle"/>
          </p:nvPr>
        </p:nvSpPr>
        <p:spPr>
          <a:xfrm>
            <a:off x="2971800" y="1828800"/>
            <a:ext cx="6019800" cy="2209800"/>
          </a:xfrm>
        </p:spPr>
        <p:txBody>
          <a:bodyPr/>
          <a:lstStyle>
            <a:lvl1pPr>
              <a:defRPr sz="3800" b="0" i="0">
                <a:solidFill>
                  <a:srgbClr val="FFFFFF"/>
                </a:solidFill>
                <a:latin typeface="Proxima Nova Rg" panose="02000506030000020004" pitchFamily="2" charset="77"/>
              </a:defRPr>
            </a:lvl1pPr>
          </a:lstStyle>
          <a:p>
            <a:r>
              <a:rPr lang="pt-BR" dirty="0"/>
              <a:t>Clique para editar o estilo do título mestre</a:t>
            </a:r>
          </a:p>
        </p:txBody>
      </p:sp>
      <p:sp>
        <p:nvSpPr>
          <p:cNvPr id="42003" name="Rectangle 19"/>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b="0" i="0">
                <a:latin typeface="Proxima Nova Rg" panose="02000506030000020004" pitchFamily="2" charset="77"/>
              </a:defRPr>
            </a:lvl1pPr>
          </a:lstStyle>
          <a:p>
            <a:r>
              <a:rPr lang="pt-BR" dirty="0"/>
              <a:t>Clique para editar o estilo do subtítulo mestre</a:t>
            </a:r>
          </a:p>
        </p:txBody>
      </p:sp>
      <p:sp>
        <p:nvSpPr>
          <p:cNvPr id="18" name="Rectangle 15"/>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b="0" i="0">
                <a:latin typeface="Proxima Nova Rg" panose="02000506030000020004" pitchFamily="2" charset="77"/>
                <a:ea typeface="+mn-ea"/>
              </a:defRPr>
            </a:lvl1pPr>
          </a:lstStyle>
          <a:p>
            <a:pPr>
              <a:defRPr/>
            </a:pPr>
            <a:endParaRPr lang="pt-BR" dirty="0"/>
          </a:p>
        </p:txBody>
      </p:sp>
      <p:sp>
        <p:nvSpPr>
          <p:cNvPr id="19" name="Rectangle 16"/>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b="0" i="0">
                <a:latin typeface="Proxima Nova Rg" panose="02000506030000020004" pitchFamily="2" charset="77"/>
                <a:ea typeface="+mn-ea"/>
              </a:defRPr>
            </a:lvl1pPr>
          </a:lstStyle>
          <a:p>
            <a:pPr>
              <a:defRPr/>
            </a:pPr>
            <a:endParaRPr lang="pt-BR" dirty="0"/>
          </a:p>
        </p:txBody>
      </p:sp>
      <p:sp>
        <p:nvSpPr>
          <p:cNvPr id="20" name="Rectangle 17"/>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b="0" i="0">
                <a:latin typeface="Proxima Nova Rg" panose="02000506030000020004" pitchFamily="2" charset="77"/>
              </a:defRPr>
            </a:lvl1pPr>
          </a:lstStyle>
          <a:p>
            <a:fld id="{7B6C1171-BF0B-5F46-9283-47CFA77D48D9}" type="slidenum">
              <a:rPr lang="pt-BR" smtClean="0"/>
              <a:pPr/>
              <a:t>‹#›</a:t>
            </a:fld>
            <a:endParaRPr lang="pt-BR" dirty="0"/>
          </a:p>
        </p:txBody>
      </p:sp>
    </p:spTree>
    <p:extLst>
      <p:ext uri="{BB962C8B-B14F-4D97-AF65-F5344CB8AC3E}">
        <p14:creationId xmlns:p14="http://schemas.microsoft.com/office/powerpoint/2010/main" val="322500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0" i="0">
                <a:latin typeface="Proxima Nova Rg" panose="02000506030000020004" pitchFamily="2" charset="77"/>
              </a:defRPr>
            </a:lvl1pPr>
          </a:lstStyle>
          <a:p>
            <a:r>
              <a:rPr lang="pt-BR" dirty="0"/>
              <a:t>Clique para editar o estilo do título mestre</a:t>
            </a:r>
          </a:p>
        </p:txBody>
      </p:sp>
      <p:sp>
        <p:nvSpPr>
          <p:cNvPr id="3" name="Espaço Reservado para Texto Vertical 2"/>
          <p:cNvSpPr>
            <a:spLocks noGrp="1"/>
          </p:cNvSpPr>
          <p:nvPr>
            <p:ph type="body" orient="vert" idx="1"/>
          </p:nvPr>
        </p:nvSpPr>
        <p:spPr/>
        <p:txBody>
          <a:bodyPr vert="eaVert"/>
          <a:lstStyle>
            <a:lvl1pPr>
              <a:defRPr b="0" i="0">
                <a:latin typeface="Proxima Nova Rg" panose="02000506030000020004" pitchFamily="2" charset="77"/>
              </a:defRPr>
            </a:lvl1pPr>
            <a:lvl2pPr>
              <a:defRPr b="0" i="0">
                <a:latin typeface="Proxima Nova Rg" panose="02000506030000020004" pitchFamily="2" charset="77"/>
              </a:defRPr>
            </a:lvl2pPr>
            <a:lvl3pPr>
              <a:defRPr b="0" i="0">
                <a:latin typeface="Proxima Nova Rg" panose="02000506030000020004" pitchFamily="2" charset="77"/>
              </a:defRPr>
            </a:lvl3pPr>
            <a:lvl4pPr>
              <a:defRPr b="0" i="0">
                <a:latin typeface="Proxima Nova Rg" panose="02000506030000020004" pitchFamily="2" charset="77"/>
              </a:defRPr>
            </a:lvl4pPr>
            <a:lvl5pPr>
              <a:defRPr b="0" i="0">
                <a:latin typeface="Proxima Nova Rg" panose="02000506030000020004" pitchFamily="2" charset="77"/>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04948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781800" y="381000"/>
            <a:ext cx="2057400" cy="5867400"/>
          </a:xfrm>
        </p:spPr>
        <p:txBody>
          <a:bodyPr vert="eaVert"/>
          <a:lstStyle>
            <a:lvl1pPr>
              <a:defRPr b="0" i="0">
                <a:latin typeface="Proxima Nova Rg" panose="02000506030000020004" pitchFamily="2" charset="77"/>
              </a:defRPr>
            </a:lvl1pPr>
          </a:lstStyle>
          <a:p>
            <a:r>
              <a:rPr lang="pt-BR" dirty="0"/>
              <a:t>Clique para editar o estilo do título mestre</a:t>
            </a:r>
          </a:p>
        </p:txBody>
      </p:sp>
      <p:sp>
        <p:nvSpPr>
          <p:cNvPr id="3" name="Espaço Reservado para Texto Vertical 2"/>
          <p:cNvSpPr>
            <a:spLocks noGrp="1"/>
          </p:cNvSpPr>
          <p:nvPr>
            <p:ph type="body" orient="vert" idx="1"/>
          </p:nvPr>
        </p:nvSpPr>
        <p:spPr>
          <a:xfrm>
            <a:off x="609600" y="381000"/>
            <a:ext cx="6019800" cy="5867400"/>
          </a:xfrm>
        </p:spPr>
        <p:txBody>
          <a:bodyPr vert="eaVert"/>
          <a:lstStyle>
            <a:lvl1pPr>
              <a:defRPr b="0" i="0">
                <a:latin typeface="Proxima Nova Rg" panose="02000506030000020004" pitchFamily="2" charset="77"/>
              </a:defRPr>
            </a:lvl1pPr>
            <a:lvl2pPr>
              <a:defRPr b="0" i="0">
                <a:latin typeface="Proxima Nova Rg" panose="02000506030000020004" pitchFamily="2" charset="77"/>
              </a:defRPr>
            </a:lvl2pPr>
            <a:lvl3pPr>
              <a:defRPr b="0" i="0">
                <a:latin typeface="Proxima Nova Rg" panose="02000506030000020004" pitchFamily="2" charset="77"/>
              </a:defRPr>
            </a:lvl3pPr>
            <a:lvl4pPr>
              <a:defRPr b="0" i="0">
                <a:latin typeface="Proxima Nova Rg" panose="02000506030000020004" pitchFamily="2" charset="77"/>
              </a:defRPr>
            </a:lvl4pPr>
            <a:lvl5pPr>
              <a:defRPr b="0" i="0">
                <a:latin typeface="Proxima Nova Rg" panose="02000506030000020004" pitchFamily="2" charset="77"/>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765182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0" i="0">
                <a:latin typeface="Proxima Nova Rg" panose="02000506030000020004" pitchFamily="2" charset="77"/>
              </a:defRPr>
            </a:lvl1pPr>
          </a:lstStyle>
          <a:p>
            <a:r>
              <a:rPr lang="pt-BR" dirty="0"/>
              <a:t>Clique para editar o estilo do título mestre</a:t>
            </a:r>
          </a:p>
        </p:txBody>
      </p:sp>
      <p:sp>
        <p:nvSpPr>
          <p:cNvPr id="3" name="Espaço Reservado para Conteúdo 2"/>
          <p:cNvSpPr>
            <a:spLocks noGrp="1"/>
          </p:cNvSpPr>
          <p:nvPr>
            <p:ph idx="1"/>
          </p:nvPr>
        </p:nvSpPr>
        <p:spPr/>
        <p:txBody>
          <a:bodyPr/>
          <a:lstStyle>
            <a:lvl1pPr>
              <a:defRPr b="0" i="0">
                <a:latin typeface="Proxima Nova Rg" panose="02000506030000020004" pitchFamily="2" charset="77"/>
              </a:defRPr>
            </a:lvl1pPr>
            <a:lvl2pPr>
              <a:defRPr b="0" i="0">
                <a:latin typeface="Proxima Nova Rg" panose="02000506030000020004" pitchFamily="2" charset="77"/>
              </a:defRPr>
            </a:lvl2pPr>
            <a:lvl3pPr>
              <a:defRPr b="0" i="0">
                <a:latin typeface="Proxima Nova Rg" panose="02000506030000020004" pitchFamily="2" charset="77"/>
              </a:defRPr>
            </a:lvl3pPr>
            <a:lvl4pPr>
              <a:defRPr b="0" i="0">
                <a:latin typeface="Proxima Nova Rg" panose="02000506030000020004" pitchFamily="2" charset="77"/>
              </a:defRPr>
            </a:lvl4pPr>
            <a:lvl5pPr>
              <a:defRPr b="0" i="0">
                <a:latin typeface="Proxima Nova Rg" panose="02000506030000020004" pitchFamily="2" charset="77"/>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250769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0" i="0" cap="all">
                <a:latin typeface="Proxima Nova Rg" panose="02000506030000020004" pitchFamily="2" charset="77"/>
              </a:defRPr>
            </a:lvl1pPr>
          </a:lstStyle>
          <a:p>
            <a:r>
              <a:rPr lang="pt-BR" dirty="0"/>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b="0" i="0">
                <a:latin typeface="Proxima Nova Rg" panose="02000506030000020004" pitchFamily="2" charset="77"/>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dirty="0"/>
              <a:t>Clique para editar os estilos do texto mestre</a:t>
            </a:r>
          </a:p>
        </p:txBody>
      </p:sp>
    </p:spTree>
    <p:extLst>
      <p:ext uri="{BB962C8B-B14F-4D97-AF65-F5344CB8AC3E}">
        <p14:creationId xmlns:p14="http://schemas.microsoft.com/office/powerpoint/2010/main" val="1862734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0" i="0">
                <a:latin typeface="Proxima Nova Rg" panose="02000506030000020004" pitchFamily="2" charset="77"/>
              </a:defRPr>
            </a:lvl1pPr>
          </a:lstStyle>
          <a:p>
            <a:r>
              <a:rPr lang="pt-BR" dirty="0"/>
              <a:t>Clique para editar o estilo do título mestre</a:t>
            </a:r>
          </a:p>
        </p:txBody>
      </p:sp>
      <p:sp>
        <p:nvSpPr>
          <p:cNvPr id="3" name="Espaço Reservado para Conteúdo 2"/>
          <p:cNvSpPr>
            <a:spLocks noGrp="1"/>
          </p:cNvSpPr>
          <p:nvPr>
            <p:ph sz="half" idx="1"/>
          </p:nvPr>
        </p:nvSpPr>
        <p:spPr>
          <a:xfrm>
            <a:off x="609600" y="1524000"/>
            <a:ext cx="4038600" cy="4724400"/>
          </a:xfrm>
        </p:spPr>
        <p:txBody>
          <a:bodyPr/>
          <a:lstStyle>
            <a:lvl1pPr>
              <a:defRPr sz="2800" b="0" i="0">
                <a:latin typeface="Proxima Nova Rg" panose="02000506030000020004" pitchFamily="2" charset="77"/>
              </a:defRPr>
            </a:lvl1pPr>
            <a:lvl2pPr>
              <a:defRPr sz="2400" b="0" i="0">
                <a:latin typeface="Proxima Nova Rg" panose="02000506030000020004" pitchFamily="2" charset="77"/>
              </a:defRPr>
            </a:lvl2pPr>
            <a:lvl3pPr>
              <a:defRPr sz="2000" b="0" i="0">
                <a:latin typeface="Proxima Nova Rg" panose="02000506030000020004" pitchFamily="2" charset="77"/>
              </a:defRPr>
            </a:lvl3pPr>
            <a:lvl4pPr>
              <a:defRPr sz="1800" b="0" i="0">
                <a:latin typeface="Proxima Nova Rg" panose="02000506030000020004" pitchFamily="2" charset="77"/>
              </a:defRPr>
            </a:lvl4pPr>
            <a:lvl5pPr>
              <a:defRPr sz="1800" b="0" i="0">
                <a:latin typeface="Proxima Nova Rg" panose="02000506030000020004" pitchFamily="2" charset="77"/>
              </a:defRPr>
            </a:lvl5pPr>
            <a:lvl6pPr>
              <a:defRPr sz="1800"/>
            </a:lvl6pPr>
            <a:lvl7pPr>
              <a:defRPr sz="1800"/>
            </a:lvl7pPr>
            <a:lvl8pPr>
              <a:defRPr sz="1800"/>
            </a:lvl8pPr>
            <a:lvl9pPr>
              <a:defRPr sz="1800"/>
            </a:lvl9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4800600" y="1524000"/>
            <a:ext cx="4038600" cy="4724400"/>
          </a:xfrm>
        </p:spPr>
        <p:txBody>
          <a:bodyPr/>
          <a:lstStyle>
            <a:lvl1pPr>
              <a:defRPr sz="2800" b="0" i="0">
                <a:latin typeface="Proxima Nova Rg" panose="02000506030000020004" pitchFamily="2" charset="77"/>
              </a:defRPr>
            </a:lvl1pPr>
            <a:lvl2pPr>
              <a:defRPr sz="2400" b="0" i="0">
                <a:latin typeface="Proxima Nova Rg" panose="02000506030000020004" pitchFamily="2" charset="77"/>
              </a:defRPr>
            </a:lvl2pPr>
            <a:lvl3pPr>
              <a:defRPr sz="2000" b="0" i="0">
                <a:latin typeface="Proxima Nova Rg" panose="02000506030000020004" pitchFamily="2" charset="77"/>
              </a:defRPr>
            </a:lvl3pPr>
            <a:lvl4pPr>
              <a:defRPr sz="1800" b="0" i="0">
                <a:latin typeface="Proxima Nova Rg" panose="02000506030000020004" pitchFamily="2" charset="77"/>
              </a:defRPr>
            </a:lvl4pPr>
            <a:lvl5pPr>
              <a:defRPr sz="1800" b="0" i="0">
                <a:latin typeface="Proxima Nova Rg" panose="02000506030000020004" pitchFamily="2" charset="77"/>
              </a:defRPr>
            </a:lvl5pPr>
            <a:lvl6pPr>
              <a:defRPr sz="1800"/>
            </a:lvl6pPr>
            <a:lvl7pPr>
              <a:defRPr sz="1800"/>
            </a:lvl7pPr>
            <a:lvl8pPr>
              <a:defRPr sz="1800"/>
            </a:lvl8pPr>
            <a:lvl9pPr>
              <a:defRPr sz="1800"/>
            </a:lvl9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01732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b="0" i="0">
                <a:latin typeface="Proxima Nova Rg" panose="02000506030000020004" pitchFamily="2" charset="77"/>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0" i="0">
                <a:latin typeface="Proxima Nova Rg" panose="02000506030000020004"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b="0" i="0">
                <a:latin typeface="Proxima Nova Rg" panose="02000506030000020004" pitchFamily="2" charset="77"/>
              </a:defRPr>
            </a:lvl1pPr>
            <a:lvl2pPr>
              <a:defRPr sz="2000" b="0" i="0">
                <a:latin typeface="Proxima Nova Rg" panose="02000506030000020004" pitchFamily="2" charset="77"/>
              </a:defRPr>
            </a:lvl2pPr>
            <a:lvl3pPr>
              <a:defRPr sz="1800" b="0" i="0">
                <a:latin typeface="Proxima Nova Rg" panose="02000506030000020004" pitchFamily="2" charset="77"/>
              </a:defRPr>
            </a:lvl3pPr>
            <a:lvl4pPr>
              <a:defRPr sz="1600" b="0" i="0">
                <a:latin typeface="Proxima Nova Rg" panose="02000506030000020004" pitchFamily="2" charset="77"/>
              </a:defRPr>
            </a:lvl4pPr>
            <a:lvl5pPr>
              <a:defRPr sz="1600" b="0" i="0">
                <a:latin typeface="Proxima Nova Rg" panose="02000506030000020004" pitchFamily="2" charset="77"/>
              </a:defRPr>
            </a:lvl5pPr>
            <a:lvl6pPr>
              <a:defRPr sz="1600"/>
            </a:lvl6pPr>
            <a:lvl7pPr>
              <a:defRPr sz="1600"/>
            </a:lvl7pPr>
            <a:lvl8pPr>
              <a:defRPr sz="1600"/>
            </a:lvl8pPr>
            <a:lvl9pPr>
              <a:defRPr sz="1600"/>
            </a:lvl9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0" i="0">
                <a:latin typeface="Proxima Nova Rg" panose="02000506030000020004"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b="0" i="0">
                <a:latin typeface="Proxima Nova Rg" panose="02000506030000020004" pitchFamily="2" charset="77"/>
              </a:defRPr>
            </a:lvl1pPr>
            <a:lvl2pPr>
              <a:defRPr sz="2000" b="0" i="0">
                <a:latin typeface="Proxima Nova Rg" panose="02000506030000020004" pitchFamily="2" charset="77"/>
              </a:defRPr>
            </a:lvl2pPr>
            <a:lvl3pPr>
              <a:defRPr sz="1800" b="0" i="0">
                <a:latin typeface="Proxima Nova Rg" panose="02000506030000020004" pitchFamily="2" charset="77"/>
              </a:defRPr>
            </a:lvl3pPr>
            <a:lvl4pPr>
              <a:defRPr sz="1600" b="0" i="0">
                <a:latin typeface="Proxima Nova Rg" panose="02000506030000020004" pitchFamily="2" charset="77"/>
              </a:defRPr>
            </a:lvl4pPr>
            <a:lvl5pPr>
              <a:defRPr sz="1600" b="0" i="0">
                <a:latin typeface="Proxima Nova Rg" panose="02000506030000020004" pitchFamily="2" charset="77"/>
              </a:defRPr>
            </a:lvl5pPr>
            <a:lvl6pPr>
              <a:defRPr sz="1600"/>
            </a:lvl6pPr>
            <a:lvl7pPr>
              <a:defRPr sz="1600"/>
            </a:lvl7pPr>
            <a:lvl8pPr>
              <a:defRPr sz="1600"/>
            </a:lvl8pPr>
            <a:lvl9pPr>
              <a:defRPr sz="1600"/>
            </a:lvl9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893566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0" i="0">
                <a:latin typeface="Proxima Nova Rg" panose="02000506030000020004" pitchFamily="2" charset="77"/>
              </a:defRPr>
            </a:lvl1pPr>
          </a:lstStyle>
          <a:p>
            <a:r>
              <a:rPr lang="pt-BR" dirty="0"/>
              <a:t>Clique para editar o estilo do título mestre</a:t>
            </a:r>
          </a:p>
        </p:txBody>
      </p:sp>
    </p:spTree>
    <p:extLst>
      <p:ext uri="{BB962C8B-B14F-4D97-AF65-F5344CB8AC3E}">
        <p14:creationId xmlns:p14="http://schemas.microsoft.com/office/powerpoint/2010/main" val="36733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661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0" i="0">
                <a:latin typeface="Proxima Nova Rg" panose="02000506030000020004" pitchFamily="2" charset="77"/>
              </a:defRPr>
            </a:lvl1pPr>
          </a:lstStyle>
          <a:p>
            <a:r>
              <a:rPr lang="pt-BR" dirty="0"/>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b="0" i="0">
                <a:latin typeface="Proxima Nova Rg" panose="02000506030000020004" pitchFamily="2" charset="77"/>
              </a:defRPr>
            </a:lvl1pPr>
            <a:lvl2pPr>
              <a:defRPr sz="2800" b="0" i="0">
                <a:latin typeface="Proxima Nova Rg" panose="02000506030000020004" pitchFamily="2" charset="77"/>
              </a:defRPr>
            </a:lvl2pPr>
            <a:lvl3pPr>
              <a:defRPr sz="2400" b="0" i="0">
                <a:latin typeface="Proxima Nova Rg" panose="02000506030000020004" pitchFamily="2" charset="77"/>
              </a:defRPr>
            </a:lvl3pPr>
            <a:lvl4pPr>
              <a:defRPr sz="2000" b="0" i="0">
                <a:latin typeface="Proxima Nova Rg" panose="02000506030000020004" pitchFamily="2" charset="77"/>
              </a:defRPr>
            </a:lvl4pPr>
            <a:lvl5pPr>
              <a:defRPr sz="2000" b="0" i="0">
                <a:latin typeface="Proxima Nova Rg" panose="02000506030000020004" pitchFamily="2" charset="77"/>
              </a:defRPr>
            </a:lvl5pPr>
            <a:lvl6pPr>
              <a:defRPr sz="2000"/>
            </a:lvl6pPr>
            <a:lvl7pPr>
              <a:defRPr sz="2000"/>
            </a:lvl7pPr>
            <a:lvl8pPr>
              <a:defRPr sz="2000"/>
            </a:lvl8pPr>
            <a:lvl9pPr>
              <a:defRPr sz="2000"/>
            </a:lvl9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b="0" i="0">
                <a:latin typeface="Proxima Nova Rg" panose="02000506030000020004" pitchFamily="2" charset="7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p>
        </p:txBody>
      </p:sp>
    </p:spTree>
    <p:extLst>
      <p:ext uri="{BB962C8B-B14F-4D97-AF65-F5344CB8AC3E}">
        <p14:creationId xmlns:p14="http://schemas.microsoft.com/office/powerpoint/2010/main" val="1711853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0" i="0">
                <a:latin typeface="Proxima Nova Rg" panose="02000506030000020004" pitchFamily="2" charset="77"/>
              </a:defRPr>
            </a:lvl1pPr>
          </a:lstStyle>
          <a:p>
            <a:r>
              <a:rPr lang="pt-BR" dirty="0"/>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b="0" i="0">
                <a:latin typeface="Proxima Nova Rg" panose="02000506030000020004" pitchFamily="2"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dirty="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b="0" i="0">
                <a:latin typeface="Proxima Nova Rg" panose="02000506030000020004" pitchFamily="2" charset="7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p>
        </p:txBody>
      </p:sp>
    </p:spTree>
    <p:extLst>
      <p:ext uri="{BB962C8B-B14F-4D97-AF65-F5344CB8AC3E}">
        <p14:creationId xmlns:p14="http://schemas.microsoft.com/office/powerpoint/2010/main" val="1027514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ChangeArrowheads="1"/>
          </p:cNvSpPr>
          <p:nvPr/>
        </p:nvSpPr>
        <p:spPr bwMode="auto">
          <a:xfrm rot="-5400000">
            <a:off x="-3009900" y="3390900"/>
            <a:ext cx="6477000" cy="457200"/>
          </a:xfrm>
          <a:prstGeom prst="rect">
            <a:avLst/>
          </a:prstGeom>
          <a:gradFill rotWithShape="1">
            <a:gsLst>
              <a:gs pos="0">
                <a:srgbClr val="08479C"/>
              </a:gs>
              <a:gs pos="100000">
                <a:srgbClr val="08479C">
                  <a:gamma/>
                  <a:shade val="46275"/>
                  <a:invGamma/>
                  <a:alpha val="0"/>
                </a:srgbClr>
              </a:gs>
            </a:gsLst>
            <a:lin ang="0" scaled="1"/>
          </a:gradFill>
          <a:ln w="9525">
            <a:noFill/>
            <a:miter lim="800000"/>
            <a:headEnd/>
            <a:tailEnd/>
          </a:ln>
        </p:spPr>
        <p:txBody>
          <a:bodyPr vert="eaVert"/>
          <a:lstStyle/>
          <a:p>
            <a:pPr>
              <a:defRPr/>
            </a:pPr>
            <a:endParaRPr lang="pt-BR" sz="2400" b="0" i="0" dirty="0">
              <a:latin typeface="Proxima Nova Rg" panose="02000506030000020004" pitchFamily="2" charset="77"/>
              <a:ea typeface="+mn-ea"/>
            </a:endParaRPr>
          </a:p>
        </p:txBody>
      </p:sp>
      <p:sp>
        <p:nvSpPr>
          <p:cNvPr id="1027" name="Rectangle 3"/>
          <p:cNvSpPr>
            <a:spLocks noGrp="1" noChangeArrowheads="1"/>
          </p:cNvSpPr>
          <p:nvPr>
            <p:ph type="title"/>
          </p:nvPr>
        </p:nvSpPr>
        <p:spPr bwMode="auto">
          <a:xfrm>
            <a:off x="685800" y="381000"/>
            <a:ext cx="8153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t-BR" dirty="0"/>
              <a:t>Clique para editar o estilo do título mestre</a:t>
            </a:r>
          </a:p>
        </p:txBody>
      </p:sp>
      <p:sp>
        <p:nvSpPr>
          <p:cNvPr id="1028" name="Rectangle 4"/>
          <p:cNvSpPr>
            <a:spLocks noGrp="1" noChangeArrowheads="1"/>
          </p:cNvSpPr>
          <p:nvPr>
            <p:ph type="body" idx="1"/>
          </p:nvPr>
        </p:nvSpPr>
        <p:spPr bwMode="auto">
          <a:xfrm>
            <a:off x="609600" y="1524000"/>
            <a:ext cx="8229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pic>
        <p:nvPicPr>
          <p:cNvPr id="1029" name="Picture 5" descr="inpe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762000" cy="63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6" name="Freeform 6"/>
          <p:cNvSpPr>
            <a:spLocks noChangeArrowheads="1"/>
          </p:cNvSpPr>
          <p:nvPr/>
        </p:nvSpPr>
        <p:spPr bwMode="auto">
          <a:xfrm>
            <a:off x="685800" y="3810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rgbClr val="006699"/>
            </a:solidFill>
            <a:prstDash val="solid"/>
            <a:miter lim="800000"/>
            <a:headEnd/>
            <a:tailEnd/>
          </a:ln>
        </p:spPr>
        <p:txBody>
          <a:bodyPr/>
          <a:lstStyle/>
          <a:p>
            <a:pPr>
              <a:defRPr/>
            </a:pPr>
            <a:endParaRPr lang="pt-BR" b="0" i="0" dirty="0">
              <a:latin typeface="Proxima Nova Rg" panose="02000506030000020004" pitchFamily="2" charset="77"/>
              <a:ea typeface="+mn-ea"/>
            </a:endParaRPr>
          </a:p>
        </p:txBody>
      </p:sp>
    </p:spTree>
  </p:cSld>
  <p:clrMap bg1="lt1" tx1="dk1" bg2="lt2" tx2="dk2" accent1="accent1" accent2="accent2" accent3="accent3" accent4="accent4" accent5="accent5" accent6="accent6" hlink="hlink" folHlink="folHlink"/>
  <p:sldLayoutIdLst>
    <p:sldLayoutId id="2147483855"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xStyles>
    <p:titleStyle>
      <a:lvl1pPr algn="l" rtl="0" eaLnBrk="0" fontAlgn="base" hangingPunct="0">
        <a:spcBef>
          <a:spcPct val="0"/>
        </a:spcBef>
        <a:spcAft>
          <a:spcPct val="0"/>
        </a:spcAft>
        <a:defRPr sz="3200" b="0" i="0">
          <a:solidFill>
            <a:srgbClr val="003366"/>
          </a:solidFill>
          <a:latin typeface="Proxima Nova Rg" panose="02000506030000020004" pitchFamily="2" charset="77"/>
          <a:ea typeface="ヒラギノ角ゴ Pro W3" charset="0"/>
          <a:cs typeface="+mj-cs"/>
        </a:defRPr>
      </a:lvl1pPr>
      <a:lvl2pPr algn="l" rtl="0" eaLnBrk="0" fontAlgn="base" hangingPunct="0">
        <a:spcBef>
          <a:spcPct val="0"/>
        </a:spcBef>
        <a:spcAft>
          <a:spcPct val="0"/>
        </a:spcAft>
        <a:defRPr sz="3200" b="1">
          <a:solidFill>
            <a:srgbClr val="003366"/>
          </a:solidFill>
          <a:latin typeface="Calibri" charset="0"/>
          <a:ea typeface="ヒラギノ角ゴ Pro W3" charset="0"/>
        </a:defRPr>
      </a:lvl2pPr>
      <a:lvl3pPr algn="l" rtl="0" eaLnBrk="0" fontAlgn="base" hangingPunct="0">
        <a:spcBef>
          <a:spcPct val="0"/>
        </a:spcBef>
        <a:spcAft>
          <a:spcPct val="0"/>
        </a:spcAft>
        <a:defRPr sz="3200" b="1">
          <a:solidFill>
            <a:srgbClr val="003366"/>
          </a:solidFill>
          <a:latin typeface="Calibri" charset="0"/>
          <a:ea typeface="ヒラギノ角ゴ Pro W3" charset="0"/>
        </a:defRPr>
      </a:lvl3pPr>
      <a:lvl4pPr algn="l" rtl="0" eaLnBrk="0" fontAlgn="base" hangingPunct="0">
        <a:spcBef>
          <a:spcPct val="0"/>
        </a:spcBef>
        <a:spcAft>
          <a:spcPct val="0"/>
        </a:spcAft>
        <a:defRPr sz="3200" b="1">
          <a:solidFill>
            <a:srgbClr val="003366"/>
          </a:solidFill>
          <a:latin typeface="Calibri" charset="0"/>
          <a:ea typeface="ヒラギノ角ゴ Pro W3" charset="0"/>
        </a:defRPr>
      </a:lvl4pPr>
      <a:lvl5pPr algn="l" rtl="0" eaLnBrk="0" fontAlgn="base" hangingPunct="0">
        <a:spcBef>
          <a:spcPct val="0"/>
        </a:spcBef>
        <a:spcAft>
          <a:spcPct val="0"/>
        </a:spcAft>
        <a:defRPr sz="3200" b="1">
          <a:solidFill>
            <a:srgbClr val="003366"/>
          </a:solidFill>
          <a:latin typeface="Calibri" charset="0"/>
          <a:ea typeface="ヒラギノ角ゴ Pro W3" charset="0"/>
        </a:defRPr>
      </a:lvl5pPr>
      <a:lvl6pPr marL="457200" algn="l" rtl="0" fontAlgn="base">
        <a:spcBef>
          <a:spcPct val="0"/>
        </a:spcBef>
        <a:spcAft>
          <a:spcPct val="0"/>
        </a:spcAft>
        <a:defRPr sz="3200" b="1">
          <a:solidFill>
            <a:srgbClr val="003366"/>
          </a:solidFill>
          <a:latin typeface="ZapfHumnst BT" pitchFamily="34" charset="0"/>
        </a:defRPr>
      </a:lvl6pPr>
      <a:lvl7pPr marL="914400" algn="l" rtl="0" fontAlgn="base">
        <a:spcBef>
          <a:spcPct val="0"/>
        </a:spcBef>
        <a:spcAft>
          <a:spcPct val="0"/>
        </a:spcAft>
        <a:defRPr sz="3200" b="1">
          <a:solidFill>
            <a:srgbClr val="003366"/>
          </a:solidFill>
          <a:latin typeface="ZapfHumnst BT" pitchFamily="34" charset="0"/>
        </a:defRPr>
      </a:lvl7pPr>
      <a:lvl8pPr marL="1371600" algn="l" rtl="0" fontAlgn="base">
        <a:spcBef>
          <a:spcPct val="0"/>
        </a:spcBef>
        <a:spcAft>
          <a:spcPct val="0"/>
        </a:spcAft>
        <a:defRPr sz="3200" b="1">
          <a:solidFill>
            <a:srgbClr val="003366"/>
          </a:solidFill>
          <a:latin typeface="ZapfHumnst BT" pitchFamily="34" charset="0"/>
        </a:defRPr>
      </a:lvl8pPr>
      <a:lvl9pPr marL="1828800" algn="l" rtl="0" fontAlgn="base">
        <a:spcBef>
          <a:spcPct val="0"/>
        </a:spcBef>
        <a:spcAft>
          <a:spcPct val="0"/>
        </a:spcAft>
        <a:defRPr sz="3200" b="1">
          <a:solidFill>
            <a:srgbClr val="003366"/>
          </a:solidFill>
          <a:latin typeface="ZapfHumnst BT" pitchFamily="34" charset="0"/>
        </a:defRPr>
      </a:lvl9pPr>
    </p:titleStyle>
    <p:bodyStyle>
      <a:lvl1pPr marL="342900" indent="-342900" algn="l" rtl="0" eaLnBrk="0" fontAlgn="base" hangingPunct="0">
        <a:spcBef>
          <a:spcPct val="20000"/>
        </a:spcBef>
        <a:spcAft>
          <a:spcPct val="0"/>
        </a:spcAft>
        <a:buClr>
          <a:schemeClr val="bg2"/>
        </a:buClr>
        <a:buSzPct val="75000"/>
        <a:buFont typeface="Wingdings" charset="0"/>
        <a:buChar char="n"/>
        <a:defRPr sz="2400" b="0" i="0">
          <a:solidFill>
            <a:schemeClr val="tx1"/>
          </a:solidFill>
          <a:latin typeface="Proxima Nova Rg" panose="02000506030000020004" pitchFamily="2" charset="77"/>
          <a:ea typeface="ヒラギノ角ゴ Pro W3" charset="0"/>
          <a:cs typeface="+mn-cs"/>
        </a:defRPr>
      </a:lvl1pPr>
      <a:lvl2pPr marL="742950" indent="-285750" algn="l" rtl="0" eaLnBrk="0" fontAlgn="base" hangingPunct="0">
        <a:spcBef>
          <a:spcPct val="20000"/>
        </a:spcBef>
        <a:spcAft>
          <a:spcPct val="0"/>
        </a:spcAft>
        <a:buClr>
          <a:schemeClr val="accent2"/>
        </a:buClr>
        <a:buSzPct val="80000"/>
        <a:buFont typeface="Wingdings" charset="0"/>
        <a:buChar char="¨"/>
        <a:defRPr sz="2000" b="0" i="0">
          <a:solidFill>
            <a:schemeClr val="tx1"/>
          </a:solidFill>
          <a:latin typeface="Proxima Nova Rg" panose="02000506030000020004" pitchFamily="2" charset="77"/>
          <a:ea typeface="ヒラギノ角ゴ Pro W3" charset="0"/>
        </a:defRPr>
      </a:lvl2pPr>
      <a:lvl3pPr marL="1143000" indent="-228600" algn="l" rtl="0" eaLnBrk="0" fontAlgn="base" hangingPunct="0">
        <a:spcBef>
          <a:spcPct val="20000"/>
        </a:spcBef>
        <a:spcAft>
          <a:spcPct val="0"/>
        </a:spcAft>
        <a:buClr>
          <a:schemeClr val="bg2"/>
        </a:buClr>
        <a:buSzPct val="65000"/>
        <a:buFont typeface="Wingdings" charset="0"/>
        <a:buChar char="n"/>
        <a:defRPr sz="2000" b="0" i="0">
          <a:solidFill>
            <a:schemeClr val="tx1"/>
          </a:solidFill>
          <a:latin typeface="Proxima Nova Rg" panose="02000506030000020004" pitchFamily="2" charset="77"/>
          <a:ea typeface="ヒラギノ角ゴ Pro W3" charset="0"/>
        </a:defRPr>
      </a:lvl3pPr>
      <a:lvl4pPr marL="1600200" indent="-228600" algn="l" rtl="0" eaLnBrk="0" fontAlgn="base" hangingPunct="0">
        <a:spcBef>
          <a:spcPct val="20000"/>
        </a:spcBef>
        <a:spcAft>
          <a:spcPct val="0"/>
        </a:spcAft>
        <a:buClr>
          <a:schemeClr val="accent2"/>
        </a:buClr>
        <a:buSzPct val="70000"/>
        <a:buFont typeface="Wingdings" charset="0"/>
        <a:buChar char="¨"/>
        <a:defRPr sz="1600" b="0" i="0">
          <a:solidFill>
            <a:schemeClr val="tx1"/>
          </a:solidFill>
          <a:latin typeface="Proxima Nova Rg" panose="02000506030000020004" pitchFamily="2" charset="77"/>
          <a:ea typeface="ヒラギノ角ゴ Pro W3" charset="0"/>
        </a:defRPr>
      </a:lvl4pPr>
      <a:lvl5pPr marL="2057400" indent="-228600" algn="l" rtl="0" eaLnBrk="0" fontAlgn="base" hangingPunct="0">
        <a:spcBef>
          <a:spcPct val="20000"/>
        </a:spcBef>
        <a:spcAft>
          <a:spcPct val="0"/>
        </a:spcAft>
        <a:buClr>
          <a:schemeClr val="bg2"/>
        </a:buClr>
        <a:buFont typeface="Wingdings" charset="0"/>
        <a:buChar char="§"/>
        <a:defRPr sz="2000" b="0" i="0">
          <a:solidFill>
            <a:schemeClr val="tx1"/>
          </a:solidFill>
          <a:latin typeface="Proxima Nova Rg" panose="02000506030000020004" pitchFamily="2" charset="77"/>
          <a:ea typeface="ヒラギノ角ゴ Pro W3" charset="0"/>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p:txBody>
          <a:bodyPr/>
          <a:lstStyle/>
          <a:p>
            <a:pPr eaLnBrk="1" hangingPunct="1"/>
            <a:r>
              <a:rPr lang="en-US" b="1" dirty="0" err="1">
                <a:latin typeface="Proxima Nova Lt" panose="02000506030000020004" pitchFamily="2" charset="77"/>
              </a:rPr>
              <a:t>Argumentos</a:t>
            </a:r>
            <a:r>
              <a:rPr lang="en-US" b="1" dirty="0">
                <a:latin typeface="Proxima Nova Lt" panose="02000506030000020004" pitchFamily="2" charset="77"/>
              </a:rPr>
              <a:t> e </a:t>
            </a:r>
            <a:r>
              <a:rPr lang="en-US" b="1" dirty="0" err="1">
                <a:latin typeface="Proxima Nova Lt" panose="02000506030000020004" pitchFamily="2" charset="77"/>
              </a:rPr>
              <a:t>Evidências</a:t>
            </a:r>
            <a:endParaRPr lang="en-US" b="1" dirty="0">
              <a:latin typeface="Proxima Nova Lt" panose="02000506030000020004" pitchFamily="2" charset="77"/>
            </a:endParaRPr>
          </a:p>
        </p:txBody>
      </p:sp>
      <p:sp>
        <p:nvSpPr>
          <p:cNvPr id="5123" name="Rectangle 5"/>
          <p:cNvSpPr>
            <a:spLocks noGrp="1" noChangeArrowheads="1"/>
          </p:cNvSpPr>
          <p:nvPr>
            <p:ph type="subTitle" idx="1"/>
          </p:nvPr>
        </p:nvSpPr>
        <p:spPr/>
        <p:txBody>
          <a:bodyPr/>
          <a:lstStyle/>
          <a:p>
            <a:pPr eaLnBrk="1" hangingPunct="1">
              <a:buFont typeface="Wingdings" charset="0"/>
              <a:buNone/>
            </a:pPr>
            <a:r>
              <a:rPr lang="en-US" dirty="0" err="1"/>
              <a:t>Curso</a:t>
            </a:r>
            <a:r>
              <a:rPr lang="en-US" dirty="0"/>
              <a:t> </a:t>
            </a:r>
            <a:r>
              <a:rPr lang="ja-JP" altLang="en-US"/>
              <a:t>“</a:t>
            </a:r>
            <a:r>
              <a:rPr lang="en-US" dirty="0" err="1"/>
              <a:t>Metodologia</a:t>
            </a:r>
            <a:r>
              <a:rPr lang="en-US" dirty="0"/>
              <a:t> de </a:t>
            </a:r>
            <a:r>
              <a:rPr lang="en-US" dirty="0" err="1"/>
              <a:t>Pesquisa</a:t>
            </a:r>
            <a:r>
              <a:rPr lang="ja-JP" altLang="en-US"/>
              <a:t>”</a:t>
            </a:r>
            <a:endParaRPr lang="en-US" dirty="0"/>
          </a:p>
          <a:p>
            <a:pPr eaLnBrk="1" hangingPunct="1">
              <a:buFont typeface="Wingdings" charset="0"/>
              <a:buNone/>
            </a:pPr>
            <a:endParaRPr lang="en-US" dirty="0"/>
          </a:p>
          <a:p>
            <a:pPr eaLnBrk="1" hangingPunct="1">
              <a:buFont typeface="Wingdings" charset="0"/>
              <a:buNone/>
            </a:pPr>
            <a:r>
              <a:rPr lang="en-US" dirty="0"/>
              <a:t>Gilberto </a:t>
            </a:r>
            <a:r>
              <a:rPr lang="en-US" dirty="0" err="1"/>
              <a:t>Câmara</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pt-BR" b="1" dirty="0">
                <a:latin typeface="Proxima Nova Lt" panose="02000506030000020004" pitchFamily="2" charset="77"/>
              </a:rPr>
              <a:t>Argumentos e Evidências</a:t>
            </a:r>
          </a:p>
        </p:txBody>
      </p:sp>
      <p:sp>
        <p:nvSpPr>
          <p:cNvPr id="8195" name="Rectangle 3"/>
          <p:cNvSpPr>
            <a:spLocks noGrp="1" noChangeArrowheads="1"/>
          </p:cNvSpPr>
          <p:nvPr>
            <p:ph type="body" idx="1"/>
          </p:nvPr>
        </p:nvSpPr>
        <p:spPr>
          <a:xfrm>
            <a:off x="647700" y="1676400"/>
            <a:ext cx="8229600" cy="2514600"/>
          </a:xfrm>
        </p:spPr>
        <p:txBody>
          <a:bodyPr/>
          <a:lstStyle/>
          <a:p>
            <a:pPr eaLnBrk="1" hangingPunct="1"/>
            <a:r>
              <a:rPr lang="pt-BR" dirty="0">
                <a:solidFill>
                  <a:srgbClr val="002060"/>
                </a:solidFill>
              </a:rPr>
              <a:t>A: Este procedimento de análise de dados qualifica áreas de risco para raiva de herbívoros</a:t>
            </a:r>
          </a:p>
          <a:p>
            <a:pPr eaLnBrk="1" hangingPunct="1"/>
            <a:r>
              <a:rPr lang="pt-BR" dirty="0">
                <a:solidFill>
                  <a:srgbClr val="002060"/>
                </a:solidFill>
              </a:rPr>
              <a:t>E: Isto foi verificado com levantamento de campo com amostragem bem-construída</a:t>
            </a:r>
          </a:p>
        </p:txBody>
      </p:sp>
      <p:sp>
        <p:nvSpPr>
          <p:cNvPr id="10" name="Rectangle 4">
            <a:extLst>
              <a:ext uri="{FF2B5EF4-FFF2-40B4-BE49-F238E27FC236}">
                <a16:creationId xmlns:a16="http://schemas.microsoft.com/office/drawing/2014/main" id="{623E6813-5487-244A-A89F-F6AD0E990EC0}"/>
              </a:ext>
            </a:extLst>
          </p:cNvPr>
          <p:cNvSpPr>
            <a:spLocks noChangeArrowheads="1"/>
          </p:cNvSpPr>
          <p:nvPr/>
        </p:nvSpPr>
        <p:spPr bwMode="auto">
          <a:xfrm>
            <a:off x="16002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Argumento</a:t>
            </a:r>
          </a:p>
        </p:txBody>
      </p:sp>
      <p:sp>
        <p:nvSpPr>
          <p:cNvPr id="11" name="Rectangle 6">
            <a:extLst>
              <a:ext uri="{FF2B5EF4-FFF2-40B4-BE49-F238E27FC236}">
                <a16:creationId xmlns:a16="http://schemas.microsoft.com/office/drawing/2014/main" id="{6CE1C9E4-C0C3-5647-9ED9-3821721A0DD4}"/>
              </a:ext>
            </a:extLst>
          </p:cNvPr>
          <p:cNvSpPr>
            <a:spLocks noChangeArrowheads="1"/>
          </p:cNvSpPr>
          <p:nvPr/>
        </p:nvSpPr>
        <p:spPr bwMode="auto">
          <a:xfrm>
            <a:off x="49530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Evidência</a:t>
            </a:r>
          </a:p>
        </p:txBody>
      </p:sp>
      <p:sp>
        <p:nvSpPr>
          <p:cNvPr id="12" name="Line 7">
            <a:extLst>
              <a:ext uri="{FF2B5EF4-FFF2-40B4-BE49-F238E27FC236}">
                <a16:creationId xmlns:a16="http://schemas.microsoft.com/office/drawing/2014/main" id="{B870CDAE-778C-6740-B780-19B592668586}"/>
              </a:ext>
            </a:extLst>
          </p:cNvPr>
          <p:cNvSpPr>
            <a:spLocks noChangeShapeType="1"/>
          </p:cNvSpPr>
          <p:nvPr/>
        </p:nvSpPr>
        <p:spPr bwMode="auto">
          <a:xfrm>
            <a:off x="3886200" y="5105400"/>
            <a:ext cx="762000" cy="0"/>
          </a:xfrm>
          <a:prstGeom prst="line">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en-US" dirty="0">
              <a:latin typeface="Proxima Nova Rg" panose="02000506030000020004" pitchFamily="2" charset="77"/>
            </a:endParaRPr>
          </a:p>
        </p:txBody>
      </p:sp>
    </p:spTree>
    <p:extLst>
      <p:ext uri="{BB962C8B-B14F-4D97-AF65-F5344CB8AC3E}">
        <p14:creationId xmlns:p14="http://schemas.microsoft.com/office/powerpoint/2010/main" val="4105905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pt-BR" b="1" dirty="0">
                <a:latin typeface="Proxima Nova Lt" panose="02000506030000020004" pitchFamily="2" charset="77"/>
              </a:rPr>
              <a:t>Argumentos e Evidências</a:t>
            </a:r>
          </a:p>
        </p:txBody>
      </p:sp>
      <p:sp>
        <p:nvSpPr>
          <p:cNvPr id="9219" name="Rectangle 3"/>
          <p:cNvSpPr>
            <a:spLocks noGrp="1" noChangeArrowheads="1"/>
          </p:cNvSpPr>
          <p:nvPr>
            <p:ph type="body" idx="1"/>
          </p:nvPr>
        </p:nvSpPr>
        <p:spPr>
          <a:xfrm>
            <a:off x="609600" y="1524000"/>
            <a:ext cx="8229600" cy="2514600"/>
          </a:xfrm>
        </p:spPr>
        <p:txBody>
          <a:bodyPr/>
          <a:lstStyle/>
          <a:p>
            <a:pPr eaLnBrk="1" hangingPunct="1"/>
            <a:r>
              <a:rPr lang="pt-BR" dirty="0">
                <a:solidFill>
                  <a:srgbClr val="002060"/>
                </a:solidFill>
              </a:rPr>
              <a:t>A: Este software fornece uma interface amigável para construção de modelos espaciais dinâmicos</a:t>
            </a:r>
          </a:p>
          <a:p>
            <a:pPr eaLnBrk="1" hangingPunct="1"/>
            <a:r>
              <a:rPr lang="pt-BR" dirty="0">
                <a:solidFill>
                  <a:srgbClr val="002060"/>
                </a:solidFill>
              </a:rPr>
              <a:t>E: Isto foi verificado com comparação entre o ambiente visual e o ambiente de programação, comparação com outros ambientes visuais, e com pesquisa com usuários</a:t>
            </a:r>
          </a:p>
        </p:txBody>
      </p:sp>
      <p:sp>
        <p:nvSpPr>
          <p:cNvPr id="7" name="Rectangle 4">
            <a:extLst>
              <a:ext uri="{FF2B5EF4-FFF2-40B4-BE49-F238E27FC236}">
                <a16:creationId xmlns:a16="http://schemas.microsoft.com/office/drawing/2014/main" id="{CD1FC632-6520-C14D-8694-7F0783D29AE5}"/>
              </a:ext>
            </a:extLst>
          </p:cNvPr>
          <p:cNvSpPr>
            <a:spLocks noChangeArrowheads="1"/>
          </p:cNvSpPr>
          <p:nvPr/>
        </p:nvSpPr>
        <p:spPr bwMode="auto">
          <a:xfrm>
            <a:off x="16002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Argumento</a:t>
            </a:r>
          </a:p>
        </p:txBody>
      </p:sp>
      <p:sp>
        <p:nvSpPr>
          <p:cNvPr id="8" name="Rectangle 6">
            <a:extLst>
              <a:ext uri="{FF2B5EF4-FFF2-40B4-BE49-F238E27FC236}">
                <a16:creationId xmlns:a16="http://schemas.microsoft.com/office/drawing/2014/main" id="{A6BF9CAB-A5AD-3840-953F-25B5EDC95BAB}"/>
              </a:ext>
            </a:extLst>
          </p:cNvPr>
          <p:cNvSpPr>
            <a:spLocks noChangeArrowheads="1"/>
          </p:cNvSpPr>
          <p:nvPr/>
        </p:nvSpPr>
        <p:spPr bwMode="auto">
          <a:xfrm>
            <a:off x="49530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Evidência</a:t>
            </a:r>
          </a:p>
        </p:txBody>
      </p:sp>
      <p:sp>
        <p:nvSpPr>
          <p:cNvPr id="9" name="Line 7">
            <a:extLst>
              <a:ext uri="{FF2B5EF4-FFF2-40B4-BE49-F238E27FC236}">
                <a16:creationId xmlns:a16="http://schemas.microsoft.com/office/drawing/2014/main" id="{FCA6C535-D036-6041-B260-2D5327D27900}"/>
              </a:ext>
            </a:extLst>
          </p:cNvPr>
          <p:cNvSpPr>
            <a:spLocks noChangeShapeType="1"/>
          </p:cNvSpPr>
          <p:nvPr/>
        </p:nvSpPr>
        <p:spPr bwMode="auto">
          <a:xfrm>
            <a:off x="3886200" y="5105400"/>
            <a:ext cx="762000" cy="0"/>
          </a:xfrm>
          <a:prstGeom prst="line">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en-US" dirty="0">
              <a:latin typeface="Proxima Nova Rg" panose="02000506030000020004" pitchFamily="2" charset="77"/>
            </a:endParaRPr>
          </a:p>
        </p:txBody>
      </p:sp>
    </p:spTree>
    <p:extLst>
      <p:ext uri="{BB962C8B-B14F-4D97-AF65-F5344CB8AC3E}">
        <p14:creationId xmlns:p14="http://schemas.microsoft.com/office/powerpoint/2010/main" val="655025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pt-BR" b="1" dirty="0">
                <a:latin typeface="Proxima Nova Lt" panose="02000506030000020004" pitchFamily="2" charset="77"/>
              </a:rPr>
              <a:t>Argumentos e Evidências</a:t>
            </a:r>
          </a:p>
        </p:txBody>
      </p:sp>
      <p:sp>
        <p:nvSpPr>
          <p:cNvPr id="10243" name="Rectangle 3"/>
          <p:cNvSpPr>
            <a:spLocks noGrp="1" noChangeArrowheads="1"/>
          </p:cNvSpPr>
          <p:nvPr>
            <p:ph type="body" idx="1"/>
          </p:nvPr>
        </p:nvSpPr>
        <p:spPr>
          <a:xfrm>
            <a:off x="609600" y="1524000"/>
            <a:ext cx="8229600" cy="2514600"/>
          </a:xfrm>
        </p:spPr>
        <p:txBody>
          <a:bodyPr/>
          <a:lstStyle/>
          <a:p>
            <a:pPr eaLnBrk="1" hangingPunct="1"/>
            <a:r>
              <a:rPr lang="pt-BR" dirty="0">
                <a:solidFill>
                  <a:srgbClr val="002060"/>
                </a:solidFill>
              </a:rPr>
              <a:t>A: Este algoritmo consegue fazer a colocação de rótulos em mapas de forma eficiente</a:t>
            </a:r>
          </a:p>
          <a:p>
            <a:pPr eaLnBrk="1" hangingPunct="1"/>
            <a:r>
              <a:rPr lang="pt-BR" dirty="0">
                <a:solidFill>
                  <a:srgbClr val="002060"/>
                </a:solidFill>
              </a:rPr>
              <a:t>E: Isto foi verificado ao comparar o desempenho do algoritmo com outros da literatura usando um conjunto de testes padronizado</a:t>
            </a:r>
          </a:p>
        </p:txBody>
      </p:sp>
      <p:sp>
        <p:nvSpPr>
          <p:cNvPr id="7" name="Rectangle 4">
            <a:extLst>
              <a:ext uri="{FF2B5EF4-FFF2-40B4-BE49-F238E27FC236}">
                <a16:creationId xmlns:a16="http://schemas.microsoft.com/office/drawing/2014/main" id="{870F0B3B-7B6B-434D-B54A-A9B7B78E3451}"/>
              </a:ext>
            </a:extLst>
          </p:cNvPr>
          <p:cNvSpPr>
            <a:spLocks noChangeArrowheads="1"/>
          </p:cNvSpPr>
          <p:nvPr/>
        </p:nvSpPr>
        <p:spPr bwMode="auto">
          <a:xfrm>
            <a:off x="16002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Argumento</a:t>
            </a:r>
          </a:p>
        </p:txBody>
      </p:sp>
      <p:sp>
        <p:nvSpPr>
          <p:cNvPr id="8" name="Rectangle 6">
            <a:extLst>
              <a:ext uri="{FF2B5EF4-FFF2-40B4-BE49-F238E27FC236}">
                <a16:creationId xmlns:a16="http://schemas.microsoft.com/office/drawing/2014/main" id="{004BD1E7-3338-BC44-8714-5349963C0827}"/>
              </a:ext>
            </a:extLst>
          </p:cNvPr>
          <p:cNvSpPr>
            <a:spLocks noChangeArrowheads="1"/>
          </p:cNvSpPr>
          <p:nvPr/>
        </p:nvSpPr>
        <p:spPr bwMode="auto">
          <a:xfrm>
            <a:off x="49530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Evidência</a:t>
            </a:r>
          </a:p>
        </p:txBody>
      </p:sp>
      <p:sp>
        <p:nvSpPr>
          <p:cNvPr id="9" name="Line 7">
            <a:extLst>
              <a:ext uri="{FF2B5EF4-FFF2-40B4-BE49-F238E27FC236}">
                <a16:creationId xmlns:a16="http://schemas.microsoft.com/office/drawing/2014/main" id="{7B055FFC-9767-DC4C-9AA1-37DDDA195CC1}"/>
              </a:ext>
            </a:extLst>
          </p:cNvPr>
          <p:cNvSpPr>
            <a:spLocks noChangeShapeType="1"/>
          </p:cNvSpPr>
          <p:nvPr/>
        </p:nvSpPr>
        <p:spPr bwMode="auto">
          <a:xfrm>
            <a:off x="3886200" y="5105400"/>
            <a:ext cx="762000" cy="0"/>
          </a:xfrm>
          <a:prstGeom prst="line">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en-US" dirty="0">
              <a:latin typeface="Proxima Nova Rg" panose="02000506030000020004" pitchFamily="2" charset="77"/>
            </a:endParaRPr>
          </a:p>
        </p:txBody>
      </p:sp>
    </p:spTree>
    <p:extLst>
      <p:ext uri="{BB962C8B-B14F-4D97-AF65-F5344CB8AC3E}">
        <p14:creationId xmlns:p14="http://schemas.microsoft.com/office/powerpoint/2010/main" val="1272109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pt-BR" b="1" dirty="0">
                <a:latin typeface="Proxima Nova Lt" panose="02000506030000020004" pitchFamily="2" charset="77"/>
              </a:rPr>
              <a:t>Garantias</a:t>
            </a:r>
          </a:p>
        </p:txBody>
      </p:sp>
      <p:sp>
        <p:nvSpPr>
          <p:cNvPr id="15363" name="Rectangle 3"/>
          <p:cNvSpPr>
            <a:spLocks noGrp="1" noChangeArrowheads="1"/>
          </p:cNvSpPr>
          <p:nvPr>
            <p:ph type="body" idx="1"/>
          </p:nvPr>
        </p:nvSpPr>
        <p:spPr/>
        <p:txBody>
          <a:bodyPr/>
          <a:lstStyle/>
          <a:p>
            <a:pPr eaLnBrk="1" hangingPunct="1"/>
            <a:r>
              <a:rPr lang="pt-BR" dirty="0">
                <a:solidFill>
                  <a:srgbClr val="002060"/>
                </a:solidFill>
              </a:rPr>
              <a:t>Uma garantia é um princípio geral</a:t>
            </a:r>
          </a:p>
          <a:p>
            <a:pPr lvl="1" eaLnBrk="1" hangingPunct="1"/>
            <a:r>
              <a:rPr lang="pt-BR" dirty="0">
                <a:solidFill>
                  <a:srgbClr val="002060"/>
                </a:solidFill>
              </a:rPr>
              <a:t>Premissa que conecta os argumentos e as evidências</a:t>
            </a:r>
          </a:p>
          <a:p>
            <a:pPr lvl="1" eaLnBrk="1" hangingPunct="1"/>
            <a:r>
              <a:rPr lang="pt-BR" dirty="0">
                <a:solidFill>
                  <a:srgbClr val="002060"/>
                </a:solidFill>
              </a:rPr>
              <a:t>Mostra que a evidência é relevante para o argumento</a:t>
            </a:r>
          </a:p>
          <a:p>
            <a:pPr lvl="1" eaLnBrk="1" hangingPunct="1"/>
            <a:r>
              <a:rPr lang="pt-BR" dirty="0">
                <a:solidFill>
                  <a:srgbClr val="002060"/>
                </a:solidFill>
              </a:rPr>
              <a:t>Não se preocupa com a acurácia da evidência</a:t>
            </a:r>
          </a:p>
        </p:txBody>
      </p:sp>
      <p:sp>
        <p:nvSpPr>
          <p:cNvPr id="15364" name="Rectangle 4"/>
          <p:cNvSpPr>
            <a:spLocks noChangeArrowheads="1"/>
          </p:cNvSpPr>
          <p:nvPr/>
        </p:nvSpPr>
        <p:spPr bwMode="auto">
          <a:xfrm>
            <a:off x="1447800" y="48768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Argumento</a:t>
            </a:r>
          </a:p>
        </p:txBody>
      </p:sp>
      <p:sp>
        <p:nvSpPr>
          <p:cNvPr id="15365" name="Rectangle 5"/>
          <p:cNvSpPr>
            <a:spLocks noChangeArrowheads="1"/>
          </p:cNvSpPr>
          <p:nvPr/>
        </p:nvSpPr>
        <p:spPr bwMode="auto">
          <a:xfrm>
            <a:off x="4800600" y="48768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Evidência</a:t>
            </a:r>
          </a:p>
        </p:txBody>
      </p:sp>
      <p:sp>
        <p:nvSpPr>
          <p:cNvPr id="15366" name="Line 6"/>
          <p:cNvSpPr>
            <a:spLocks noChangeShapeType="1"/>
          </p:cNvSpPr>
          <p:nvPr/>
        </p:nvSpPr>
        <p:spPr bwMode="auto">
          <a:xfrm>
            <a:off x="3733800" y="5257800"/>
            <a:ext cx="762000" cy="0"/>
          </a:xfrm>
          <a:prstGeom prst="line">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en-US" dirty="0">
              <a:latin typeface="Proxima Nova Rg" panose="02000506030000020004" pitchFamily="2" charset="77"/>
            </a:endParaRPr>
          </a:p>
        </p:txBody>
      </p:sp>
      <p:sp>
        <p:nvSpPr>
          <p:cNvPr id="15367" name="Rectangle 7"/>
          <p:cNvSpPr>
            <a:spLocks noChangeArrowheads="1"/>
          </p:cNvSpPr>
          <p:nvPr/>
        </p:nvSpPr>
        <p:spPr bwMode="auto">
          <a:xfrm>
            <a:off x="3124200" y="3581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Garantia</a:t>
            </a:r>
          </a:p>
        </p:txBody>
      </p:sp>
      <p:cxnSp>
        <p:nvCxnSpPr>
          <p:cNvPr id="15368" name="AutoShape 8"/>
          <p:cNvCxnSpPr>
            <a:cxnSpLocks noChangeShapeType="1"/>
            <a:stCxn id="15364" idx="0"/>
            <a:endCxn id="15367" idx="1"/>
          </p:cNvCxnSpPr>
          <p:nvPr/>
        </p:nvCxnSpPr>
        <p:spPr bwMode="auto">
          <a:xfrm rot="-5400000">
            <a:off x="2381250" y="4133850"/>
            <a:ext cx="876300" cy="609600"/>
          </a:xfrm>
          <a:prstGeom prst="bentConnector2">
            <a:avLst/>
          </a:prstGeom>
          <a:noFill/>
          <a:ln w="38100">
            <a:solidFill>
              <a:schemeClr val="tx1"/>
            </a:solidFill>
            <a:miter lim="800000"/>
            <a:headEnd/>
            <a:tailEnd/>
          </a:ln>
          <a:extLst>
            <a:ext uri="{909E8E84-426E-40dd-AFC4-6F175D3DCCD1}">
              <a14:hiddenFill xmlns="" xmlns:a14="http://schemas.microsoft.com/office/drawing/2010/main">
                <a:noFill/>
              </a14:hiddenFill>
            </a:ext>
          </a:extLst>
        </p:spPr>
      </p:cxnSp>
      <p:cxnSp>
        <p:nvCxnSpPr>
          <p:cNvPr id="15369" name="AutoShape 9"/>
          <p:cNvCxnSpPr>
            <a:cxnSpLocks noChangeShapeType="1"/>
            <a:stCxn id="15367" idx="3"/>
            <a:endCxn id="15365" idx="0"/>
          </p:cNvCxnSpPr>
          <p:nvPr/>
        </p:nvCxnSpPr>
        <p:spPr bwMode="auto">
          <a:xfrm>
            <a:off x="5257800" y="4000500"/>
            <a:ext cx="609600" cy="876300"/>
          </a:xfrm>
          <a:prstGeom prst="bentConnector2">
            <a:avLst/>
          </a:prstGeom>
          <a:noFill/>
          <a:ln w="38100">
            <a:solidFill>
              <a:schemeClr val="tx1"/>
            </a:solidFill>
            <a:miter lim="800000"/>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98223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pt-BR" b="1" dirty="0">
                <a:latin typeface="Proxima Nova Lt" panose="02000506030000020004" pitchFamily="2" charset="77"/>
              </a:rPr>
              <a:t>Garantias</a:t>
            </a:r>
          </a:p>
        </p:txBody>
      </p:sp>
      <p:sp>
        <p:nvSpPr>
          <p:cNvPr id="16387" name="Rectangle 3"/>
          <p:cNvSpPr>
            <a:spLocks noGrp="1" noChangeArrowheads="1"/>
          </p:cNvSpPr>
          <p:nvPr>
            <p:ph idx="1"/>
          </p:nvPr>
        </p:nvSpPr>
        <p:spPr>
          <a:xfrm>
            <a:off x="685800" y="1104900"/>
            <a:ext cx="8229600" cy="4724400"/>
          </a:xfrm>
        </p:spPr>
        <p:txBody>
          <a:bodyPr/>
          <a:lstStyle/>
          <a:p>
            <a:pPr eaLnBrk="1" hangingPunct="1">
              <a:lnSpc>
                <a:spcPct val="80000"/>
              </a:lnSpc>
            </a:pPr>
            <a:r>
              <a:rPr lang="pt-BR" sz="2000" dirty="0">
                <a:solidFill>
                  <a:srgbClr val="002060"/>
                </a:solidFill>
              </a:rPr>
              <a:t>A: Este procedimento de interpretação de imagens conseguiu discriminar diferentes estágios de produção de soja</a:t>
            </a:r>
          </a:p>
          <a:p>
            <a:pPr eaLnBrk="1" hangingPunct="1">
              <a:lnSpc>
                <a:spcPct val="80000"/>
              </a:lnSpc>
            </a:pPr>
            <a:endParaRPr lang="pt-BR" sz="2000" dirty="0">
              <a:solidFill>
                <a:srgbClr val="002060"/>
              </a:solidFill>
            </a:endParaRPr>
          </a:p>
          <a:p>
            <a:pPr eaLnBrk="1" hangingPunct="1">
              <a:lnSpc>
                <a:spcPct val="80000"/>
              </a:lnSpc>
            </a:pPr>
            <a:r>
              <a:rPr lang="pt-BR" sz="2000" dirty="0">
                <a:solidFill>
                  <a:srgbClr val="002060"/>
                </a:solidFill>
              </a:rPr>
              <a:t>E: Isto foi verificado com levantamento de campo com amostragem bem-construída</a:t>
            </a:r>
          </a:p>
          <a:p>
            <a:pPr eaLnBrk="1" hangingPunct="1">
              <a:lnSpc>
                <a:spcPct val="80000"/>
              </a:lnSpc>
            </a:pPr>
            <a:endParaRPr lang="pt-BR" sz="2000" dirty="0">
              <a:solidFill>
                <a:srgbClr val="002060"/>
              </a:solidFill>
            </a:endParaRPr>
          </a:p>
          <a:p>
            <a:pPr eaLnBrk="1" hangingPunct="1">
              <a:lnSpc>
                <a:spcPct val="80000"/>
              </a:lnSpc>
            </a:pPr>
            <a:r>
              <a:rPr lang="pt-BR" sz="2000" dirty="0" err="1">
                <a:solidFill>
                  <a:srgbClr val="002060"/>
                </a:solidFill>
              </a:rPr>
              <a:t>G</a:t>
            </a:r>
            <a:r>
              <a:rPr lang="pt-BR" sz="2000" dirty="0">
                <a:solidFill>
                  <a:srgbClr val="002060"/>
                </a:solidFill>
              </a:rPr>
              <a:t>: Os levantamentos de campo, feitos na época da aquisição de imagens, são uma maneira aceita de verificar os procedimentos de interpretação, porque usamos técnicas estatísticas estabelecidas e temos um histórico de comportamento espectral de alvos</a:t>
            </a:r>
          </a:p>
        </p:txBody>
      </p:sp>
      <p:sp>
        <p:nvSpPr>
          <p:cNvPr id="16388" name="Rectangle 4"/>
          <p:cNvSpPr>
            <a:spLocks noChangeArrowheads="1"/>
          </p:cNvSpPr>
          <p:nvPr/>
        </p:nvSpPr>
        <p:spPr bwMode="auto">
          <a:xfrm>
            <a:off x="1600200" y="56388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Argumento</a:t>
            </a:r>
          </a:p>
        </p:txBody>
      </p:sp>
      <p:sp>
        <p:nvSpPr>
          <p:cNvPr id="16389" name="Rectangle 5"/>
          <p:cNvSpPr>
            <a:spLocks noChangeArrowheads="1"/>
          </p:cNvSpPr>
          <p:nvPr/>
        </p:nvSpPr>
        <p:spPr bwMode="auto">
          <a:xfrm>
            <a:off x="4953000" y="56388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Evidência</a:t>
            </a:r>
          </a:p>
        </p:txBody>
      </p:sp>
      <p:sp>
        <p:nvSpPr>
          <p:cNvPr id="16390" name="Line 6"/>
          <p:cNvSpPr>
            <a:spLocks noChangeShapeType="1"/>
          </p:cNvSpPr>
          <p:nvPr/>
        </p:nvSpPr>
        <p:spPr bwMode="auto">
          <a:xfrm>
            <a:off x="3962400" y="6019800"/>
            <a:ext cx="762000" cy="0"/>
          </a:xfrm>
          <a:prstGeom prst="line">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en-US" dirty="0">
              <a:latin typeface="Proxima Nova Rg" panose="02000506030000020004" pitchFamily="2" charset="77"/>
            </a:endParaRPr>
          </a:p>
        </p:txBody>
      </p:sp>
      <p:sp>
        <p:nvSpPr>
          <p:cNvPr id="16391" name="Rectangle 7"/>
          <p:cNvSpPr>
            <a:spLocks noChangeArrowheads="1"/>
          </p:cNvSpPr>
          <p:nvPr/>
        </p:nvSpPr>
        <p:spPr bwMode="auto">
          <a:xfrm>
            <a:off x="3276600" y="4343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Garantia</a:t>
            </a:r>
          </a:p>
        </p:txBody>
      </p:sp>
      <p:cxnSp>
        <p:nvCxnSpPr>
          <p:cNvPr id="16392" name="AutoShape 8"/>
          <p:cNvCxnSpPr>
            <a:cxnSpLocks noChangeShapeType="1"/>
            <a:stCxn id="16388" idx="0"/>
            <a:endCxn id="16391" idx="1"/>
          </p:cNvCxnSpPr>
          <p:nvPr/>
        </p:nvCxnSpPr>
        <p:spPr bwMode="auto">
          <a:xfrm rot="-5400000">
            <a:off x="2533650" y="4895850"/>
            <a:ext cx="876300" cy="609600"/>
          </a:xfrm>
          <a:prstGeom prst="bentConnector2">
            <a:avLst/>
          </a:prstGeom>
          <a:noFill/>
          <a:ln w="38100">
            <a:solidFill>
              <a:schemeClr val="tx1"/>
            </a:solidFill>
            <a:miter lim="800000"/>
            <a:headEnd/>
            <a:tailEnd/>
          </a:ln>
          <a:extLst>
            <a:ext uri="{909E8E84-426E-40dd-AFC4-6F175D3DCCD1}">
              <a14:hiddenFill xmlns="" xmlns:a14="http://schemas.microsoft.com/office/drawing/2010/main">
                <a:noFill/>
              </a14:hiddenFill>
            </a:ext>
          </a:extLst>
        </p:spPr>
      </p:cxnSp>
      <p:cxnSp>
        <p:nvCxnSpPr>
          <p:cNvPr id="16393" name="AutoShape 9"/>
          <p:cNvCxnSpPr>
            <a:cxnSpLocks noChangeShapeType="1"/>
            <a:stCxn id="16391" idx="3"/>
            <a:endCxn id="16389" idx="0"/>
          </p:cNvCxnSpPr>
          <p:nvPr/>
        </p:nvCxnSpPr>
        <p:spPr bwMode="auto">
          <a:xfrm>
            <a:off x="5410200" y="4762500"/>
            <a:ext cx="609600" cy="876300"/>
          </a:xfrm>
          <a:prstGeom prst="bentConnector2">
            <a:avLst/>
          </a:prstGeom>
          <a:noFill/>
          <a:ln w="38100">
            <a:solidFill>
              <a:schemeClr val="tx1"/>
            </a:solidFill>
            <a:miter lim="800000"/>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172984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pt-BR" b="1" dirty="0">
                <a:latin typeface="Proxima Nova Lt" panose="02000506030000020004" pitchFamily="2" charset="77"/>
              </a:rPr>
              <a:t>Qualificações</a:t>
            </a:r>
          </a:p>
        </p:txBody>
      </p:sp>
      <p:sp>
        <p:nvSpPr>
          <p:cNvPr id="18435" name="Rectangle 3"/>
          <p:cNvSpPr>
            <a:spLocks noGrp="1" noChangeArrowheads="1"/>
          </p:cNvSpPr>
          <p:nvPr>
            <p:ph type="body" idx="1"/>
          </p:nvPr>
        </p:nvSpPr>
        <p:spPr/>
        <p:txBody>
          <a:bodyPr/>
          <a:lstStyle/>
          <a:p>
            <a:pPr eaLnBrk="1" hangingPunct="1"/>
            <a:r>
              <a:rPr lang="pt-BR" dirty="0"/>
              <a:t>Limitações da certeza de suas conclusões</a:t>
            </a:r>
          </a:p>
          <a:p>
            <a:pPr eaLnBrk="1" hangingPunct="1"/>
            <a:endParaRPr lang="pt-BR" dirty="0"/>
          </a:p>
          <a:p>
            <a:pPr eaLnBrk="1" hangingPunct="1"/>
            <a:r>
              <a:rPr lang="pt-BR" dirty="0"/>
              <a:t>Estipulam as condições nas quais os argumentos são válidos</a:t>
            </a:r>
          </a:p>
          <a:p>
            <a:pPr eaLnBrk="1" hangingPunct="1"/>
            <a:endParaRPr lang="pt-BR" dirty="0"/>
          </a:p>
          <a:p>
            <a:pPr eaLnBrk="1" hangingPunct="1"/>
            <a:r>
              <a:rPr lang="pt-BR" dirty="0"/>
              <a:t>Respondem a objeções potenciais dos leitores</a:t>
            </a:r>
          </a:p>
          <a:p>
            <a:pPr eaLnBrk="1" hangingPunct="1"/>
            <a:endParaRPr lang="pt-BR" dirty="0"/>
          </a:p>
          <a:p>
            <a:pPr eaLnBrk="1" hangingPunct="1"/>
            <a:r>
              <a:rPr lang="pt-BR" dirty="0"/>
              <a:t>Mostram que você é um autor preciso e cuidadoso</a:t>
            </a:r>
          </a:p>
        </p:txBody>
      </p:sp>
    </p:spTree>
    <p:extLst>
      <p:ext uri="{BB962C8B-B14F-4D97-AF65-F5344CB8AC3E}">
        <p14:creationId xmlns:p14="http://schemas.microsoft.com/office/powerpoint/2010/main" val="2757018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pt-BR" b="1" dirty="0">
                <a:latin typeface="Proxima Nova Lt" panose="02000506030000020004" pitchFamily="2" charset="77"/>
              </a:rPr>
              <a:t>O Papel das Qualificações</a:t>
            </a:r>
          </a:p>
        </p:txBody>
      </p:sp>
      <p:sp>
        <p:nvSpPr>
          <p:cNvPr id="19459" name="Rectangle 3"/>
          <p:cNvSpPr>
            <a:spLocks noGrp="1" noChangeArrowheads="1"/>
          </p:cNvSpPr>
          <p:nvPr>
            <p:ph type="body" idx="1"/>
          </p:nvPr>
        </p:nvSpPr>
        <p:spPr>
          <a:xfrm>
            <a:off x="609600" y="1293812"/>
            <a:ext cx="8229600" cy="838200"/>
          </a:xfrm>
        </p:spPr>
        <p:txBody>
          <a:bodyPr/>
          <a:lstStyle/>
          <a:p>
            <a:pPr marL="0" indent="0" algn="ctr" eaLnBrk="1" hangingPunct="1">
              <a:buNone/>
            </a:pPr>
            <a:r>
              <a:rPr lang="pt-BR" dirty="0">
                <a:solidFill>
                  <a:srgbClr val="6C0000"/>
                </a:solidFill>
              </a:rPr>
              <a:t>Qualificações indicam o poder de generalidade do resultado</a:t>
            </a:r>
          </a:p>
        </p:txBody>
      </p:sp>
      <p:sp>
        <p:nvSpPr>
          <p:cNvPr id="19460" name="Rectangle 4"/>
          <p:cNvSpPr>
            <a:spLocks noChangeArrowheads="1"/>
          </p:cNvSpPr>
          <p:nvPr/>
        </p:nvSpPr>
        <p:spPr bwMode="auto">
          <a:xfrm>
            <a:off x="1599456" y="38862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Argumento</a:t>
            </a:r>
          </a:p>
        </p:txBody>
      </p:sp>
      <p:sp>
        <p:nvSpPr>
          <p:cNvPr id="19461" name="Rectangle 5"/>
          <p:cNvSpPr>
            <a:spLocks noChangeArrowheads="1"/>
          </p:cNvSpPr>
          <p:nvPr/>
        </p:nvSpPr>
        <p:spPr bwMode="auto">
          <a:xfrm>
            <a:off x="4952256" y="38862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Evidência</a:t>
            </a:r>
          </a:p>
        </p:txBody>
      </p:sp>
      <p:sp>
        <p:nvSpPr>
          <p:cNvPr id="19462" name="Line 6"/>
          <p:cNvSpPr>
            <a:spLocks noChangeShapeType="1"/>
          </p:cNvSpPr>
          <p:nvPr/>
        </p:nvSpPr>
        <p:spPr bwMode="auto">
          <a:xfrm>
            <a:off x="3885456" y="4267200"/>
            <a:ext cx="762000" cy="1588"/>
          </a:xfrm>
          <a:prstGeom prst="line">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en-US" dirty="0">
              <a:solidFill>
                <a:srgbClr val="6C0000"/>
              </a:solidFill>
              <a:latin typeface="Proxima Nova Rg" panose="02000506030000020004" pitchFamily="2" charset="77"/>
            </a:endParaRPr>
          </a:p>
        </p:txBody>
      </p:sp>
      <p:sp>
        <p:nvSpPr>
          <p:cNvPr id="19463" name="Rectangle 7"/>
          <p:cNvSpPr>
            <a:spLocks noChangeArrowheads="1"/>
          </p:cNvSpPr>
          <p:nvPr/>
        </p:nvSpPr>
        <p:spPr bwMode="auto">
          <a:xfrm>
            <a:off x="3275856" y="25908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Garantia</a:t>
            </a:r>
          </a:p>
        </p:txBody>
      </p:sp>
      <p:cxnSp>
        <p:nvCxnSpPr>
          <p:cNvPr id="19464" name="AutoShape 8"/>
          <p:cNvCxnSpPr>
            <a:cxnSpLocks noChangeShapeType="1"/>
            <a:stCxn id="19460" idx="0"/>
            <a:endCxn id="19463" idx="1"/>
          </p:cNvCxnSpPr>
          <p:nvPr/>
        </p:nvCxnSpPr>
        <p:spPr bwMode="auto">
          <a:xfrm rot="-5400000">
            <a:off x="2532906" y="3143250"/>
            <a:ext cx="876300" cy="609600"/>
          </a:xfrm>
          <a:prstGeom prst="bentConnector2">
            <a:avLst/>
          </a:prstGeom>
          <a:noFill/>
          <a:ln w="38100">
            <a:solidFill>
              <a:schemeClr val="tx1"/>
            </a:solidFill>
            <a:miter lim="800000"/>
            <a:headEnd/>
            <a:tailEnd/>
          </a:ln>
          <a:extLst>
            <a:ext uri="{909E8E84-426E-40dd-AFC4-6F175D3DCCD1}">
              <a14:hiddenFill xmlns="" xmlns:a14="http://schemas.microsoft.com/office/drawing/2010/main">
                <a:noFill/>
              </a14:hiddenFill>
            </a:ext>
          </a:extLst>
        </p:spPr>
      </p:cxnSp>
      <p:cxnSp>
        <p:nvCxnSpPr>
          <p:cNvPr id="19465" name="AutoShape 9"/>
          <p:cNvCxnSpPr>
            <a:cxnSpLocks noChangeShapeType="1"/>
            <a:stCxn id="19463" idx="3"/>
            <a:endCxn id="19461" idx="0"/>
          </p:cNvCxnSpPr>
          <p:nvPr/>
        </p:nvCxnSpPr>
        <p:spPr bwMode="auto">
          <a:xfrm>
            <a:off x="5409456" y="3009900"/>
            <a:ext cx="609600" cy="876300"/>
          </a:xfrm>
          <a:prstGeom prst="bentConnector2">
            <a:avLst/>
          </a:prstGeom>
          <a:noFill/>
          <a:ln w="38100">
            <a:solidFill>
              <a:schemeClr val="tx1"/>
            </a:solidFill>
            <a:miter lim="800000"/>
            <a:headEnd/>
            <a:tailEnd/>
          </a:ln>
          <a:extLst>
            <a:ext uri="{909E8E84-426E-40dd-AFC4-6F175D3DCCD1}">
              <a14:hiddenFill xmlns="" xmlns:a14="http://schemas.microsoft.com/office/drawing/2010/main">
                <a:noFill/>
              </a14:hiddenFill>
            </a:ext>
          </a:extLst>
        </p:spPr>
      </p:cxnSp>
      <p:sp>
        <p:nvSpPr>
          <p:cNvPr id="19466" name="Rectangle 10"/>
          <p:cNvSpPr>
            <a:spLocks noChangeArrowheads="1"/>
          </p:cNvSpPr>
          <p:nvPr/>
        </p:nvSpPr>
        <p:spPr bwMode="auto">
          <a:xfrm>
            <a:off x="3275856" y="49530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Qualificações</a:t>
            </a:r>
          </a:p>
        </p:txBody>
      </p:sp>
      <p:sp>
        <p:nvSpPr>
          <p:cNvPr id="19467" name="Line 11"/>
          <p:cNvSpPr>
            <a:spLocks noChangeShapeType="1"/>
          </p:cNvSpPr>
          <p:nvPr/>
        </p:nvSpPr>
        <p:spPr bwMode="auto">
          <a:xfrm flipV="1">
            <a:off x="4266456" y="4419600"/>
            <a:ext cx="0" cy="457200"/>
          </a:xfrm>
          <a:prstGeom prst="line">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txBody>
          <a:bodyPr wrap="none"/>
          <a:lstStyle/>
          <a:p>
            <a:endParaRPr lang="en-US" dirty="0">
              <a:solidFill>
                <a:srgbClr val="6C0000"/>
              </a:solidFill>
              <a:latin typeface="Proxima Nova Rg" panose="02000506030000020004" pitchFamily="2" charset="77"/>
            </a:endParaRPr>
          </a:p>
        </p:txBody>
      </p:sp>
    </p:spTree>
    <p:extLst>
      <p:ext uri="{BB962C8B-B14F-4D97-AF65-F5344CB8AC3E}">
        <p14:creationId xmlns:p14="http://schemas.microsoft.com/office/powerpoint/2010/main" val="3684536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pt-BR" sz="2800" b="1" dirty="0">
                <a:latin typeface="Proxima Nova Lt" panose="02000506030000020004" pitchFamily="2" charset="77"/>
              </a:rPr>
              <a:t>Argumentos, evidências, garantias e qualificações</a:t>
            </a:r>
          </a:p>
        </p:txBody>
      </p:sp>
      <p:sp>
        <p:nvSpPr>
          <p:cNvPr id="24579" name="Rectangle 3"/>
          <p:cNvSpPr>
            <a:spLocks noGrp="1" noChangeArrowheads="1"/>
          </p:cNvSpPr>
          <p:nvPr>
            <p:ph type="body" idx="1"/>
          </p:nvPr>
        </p:nvSpPr>
        <p:spPr>
          <a:xfrm>
            <a:off x="710816" y="1215008"/>
            <a:ext cx="8229600" cy="2362200"/>
          </a:xfrm>
        </p:spPr>
        <p:txBody>
          <a:bodyPr/>
          <a:lstStyle/>
          <a:p>
            <a:pPr eaLnBrk="1" hangingPunct="1">
              <a:lnSpc>
                <a:spcPct val="90000"/>
              </a:lnSpc>
            </a:pPr>
            <a:r>
              <a:rPr lang="pt-BR" dirty="0">
                <a:solidFill>
                  <a:srgbClr val="002060"/>
                </a:solidFill>
              </a:rPr>
              <a:t>Todo bom trabalho científico tem estes componentes</a:t>
            </a:r>
          </a:p>
          <a:p>
            <a:pPr eaLnBrk="1" hangingPunct="1">
              <a:lnSpc>
                <a:spcPct val="90000"/>
              </a:lnSpc>
            </a:pPr>
            <a:r>
              <a:rPr lang="pt-BR" dirty="0">
                <a:solidFill>
                  <a:srgbClr val="002060"/>
                </a:solidFill>
              </a:rPr>
              <a:t>Argumento – sua contribuição para responder a uma questão científica</a:t>
            </a:r>
          </a:p>
          <a:p>
            <a:pPr eaLnBrk="1" hangingPunct="1">
              <a:lnSpc>
                <a:spcPct val="90000"/>
              </a:lnSpc>
            </a:pPr>
            <a:r>
              <a:rPr lang="pt-BR" dirty="0">
                <a:solidFill>
                  <a:srgbClr val="002060"/>
                </a:solidFill>
              </a:rPr>
              <a:t>Evidência – comprovação de sua contribuição</a:t>
            </a:r>
          </a:p>
          <a:p>
            <a:pPr eaLnBrk="1" hangingPunct="1">
              <a:lnSpc>
                <a:spcPct val="90000"/>
              </a:lnSpc>
            </a:pPr>
            <a:r>
              <a:rPr lang="pt-BR" dirty="0">
                <a:solidFill>
                  <a:srgbClr val="002060"/>
                </a:solidFill>
              </a:rPr>
              <a:t>Garantia – bases do seu trabalho</a:t>
            </a:r>
          </a:p>
          <a:p>
            <a:pPr eaLnBrk="1" hangingPunct="1">
              <a:lnSpc>
                <a:spcPct val="90000"/>
              </a:lnSpc>
            </a:pPr>
            <a:r>
              <a:rPr lang="pt-BR" dirty="0">
                <a:solidFill>
                  <a:srgbClr val="002060"/>
                </a:solidFill>
              </a:rPr>
              <a:t>Qualificações – limites do seu trabalho</a:t>
            </a:r>
          </a:p>
        </p:txBody>
      </p:sp>
      <p:sp>
        <p:nvSpPr>
          <p:cNvPr id="24580" name="Rectangle 4"/>
          <p:cNvSpPr>
            <a:spLocks noChangeArrowheads="1"/>
          </p:cNvSpPr>
          <p:nvPr/>
        </p:nvSpPr>
        <p:spPr bwMode="auto">
          <a:xfrm>
            <a:off x="1600200" y="49530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832905"/>
                </a:solidFill>
                <a:latin typeface="Proxima Nova Rg" panose="02000506030000020004" pitchFamily="2" charset="77"/>
              </a:rPr>
              <a:t>Argumento</a:t>
            </a:r>
          </a:p>
        </p:txBody>
      </p:sp>
      <p:sp>
        <p:nvSpPr>
          <p:cNvPr id="24581" name="Rectangle 5"/>
          <p:cNvSpPr>
            <a:spLocks noChangeArrowheads="1"/>
          </p:cNvSpPr>
          <p:nvPr/>
        </p:nvSpPr>
        <p:spPr bwMode="auto">
          <a:xfrm>
            <a:off x="4953000" y="49530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832905"/>
                </a:solidFill>
                <a:latin typeface="Proxima Nova Rg" panose="02000506030000020004" pitchFamily="2" charset="77"/>
              </a:rPr>
              <a:t>Evidência</a:t>
            </a:r>
          </a:p>
        </p:txBody>
      </p:sp>
      <p:sp>
        <p:nvSpPr>
          <p:cNvPr id="24582" name="Line 6"/>
          <p:cNvSpPr>
            <a:spLocks noChangeShapeType="1"/>
          </p:cNvSpPr>
          <p:nvPr/>
        </p:nvSpPr>
        <p:spPr bwMode="auto">
          <a:xfrm>
            <a:off x="3886200" y="5334000"/>
            <a:ext cx="762000" cy="1588"/>
          </a:xfrm>
          <a:prstGeom prst="line">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en-US" dirty="0">
              <a:solidFill>
                <a:srgbClr val="832905"/>
              </a:solidFill>
              <a:latin typeface="Proxima Nova Rg" panose="02000506030000020004" pitchFamily="2" charset="77"/>
            </a:endParaRPr>
          </a:p>
        </p:txBody>
      </p:sp>
      <p:sp>
        <p:nvSpPr>
          <p:cNvPr id="24583" name="Rectangle 7"/>
          <p:cNvSpPr>
            <a:spLocks noChangeArrowheads="1"/>
          </p:cNvSpPr>
          <p:nvPr/>
        </p:nvSpPr>
        <p:spPr bwMode="auto">
          <a:xfrm>
            <a:off x="3276600" y="36576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832905"/>
                </a:solidFill>
                <a:latin typeface="Proxima Nova Rg" panose="02000506030000020004" pitchFamily="2" charset="77"/>
              </a:rPr>
              <a:t>Garantia</a:t>
            </a:r>
          </a:p>
        </p:txBody>
      </p:sp>
      <p:cxnSp>
        <p:nvCxnSpPr>
          <p:cNvPr id="24584" name="AutoShape 8"/>
          <p:cNvCxnSpPr>
            <a:cxnSpLocks noChangeShapeType="1"/>
            <a:stCxn id="24580" idx="0"/>
            <a:endCxn id="24583" idx="1"/>
          </p:cNvCxnSpPr>
          <p:nvPr/>
        </p:nvCxnSpPr>
        <p:spPr bwMode="auto">
          <a:xfrm rot="-5400000">
            <a:off x="2533650" y="4210050"/>
            <a:ext cx="876300" cy="609600"/>
          </a:xfrm>
          <a:prstGeom prst="bentConnector2">
            <a:avLst/>
          </a:prstGeom>
          <a:noFill/>
          <a:ln w="38100">
            <a:solidFill>
              <a:schemeClr val="tx1"/>
            </a:solidFill>
            <a:miter lim="800000"/>
            <a:headEnd/>
            <a:tailEnd/>
          </a:ln>
          <a:extLst>
            <a:ext uri="{909E8E84-426E-40dd-AFC4-6F175D3DCCD1}">
              <a14:hiddenFill xmlns="" xmlns:a14="http://schemas.microsoft.com/office/drawing/2010/main">
                <a:noFill/>
              </a14:hiddenFill>
            </a:ext>
          </a:extLst>
        </p:spPr>
      </p:cxnSp>
      <p:cxnSp>
        <p:nvCxnSpPr>
          <p:cNvPr id="24585" name="AutoShape 9"/>
          <p:cNvCxnSpPr>
            <a:cxnSpLocks noChangeShapeType="1"/>
            <a:stCxn id="24583" idx="3"/>
            <a:endCxn id="24581" idx="0"/>
          </p:cNvCxnSpPr>
          <p:nvPr/>
        </p:nvCxnSpPr>
        <p:spPr bwMode="auto">
          <a:xfrm>
            <a:off x="5410200" y="4076700"/>
            <a:ext cx="609600" cy="876300"/>
          </a:xfrm>
          <a:prstGeom prst="bentConnector2">
            <a:avLst/>
          </a:prstGeom>
          <a:noFill/>
          <a:ln w="38100">
            <a:solidFill>
              <a:schemeClr val="tx1"/>
            </a:solidFill>
            <a:miter lim="800000"/>
            <a:headEnd/>
            <a:tailEnd/>
          </a:ln>
          <a:extLst>
            <a:ext uri="{909E8E84-426E-40dd-AFC4-6F175D3DCCD1}">
              <a14:hiddenFill xmlns="" xmlns:a14="http://schemas.microsoft.com/office/drawing/2010/main">
                <a:noFill/>
              </a14:hiddenFill>
            </a:ext>
          </a:extLst>
        </p:spPr>
      </p:cxnSp>
      <p:sp>
        <p:nvSpPr>
          <p:cNvPr id="24586" name="Rectangle 10"/>
          <p:cNvSpPr>
            <a:spLocks noChangeArrowheads="1"/>
          </p:cNvSpPr>
          <p:nvPr/>
        </p:nvSpPr>
        <p:spPr bwMode="auto">
          <a:xfrm>
            <a:off x="3276600" y="60198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832905"/>
                </a:solidFill>
                <a:latin typeface="Proxima Nova Rg" panose="02000506030000020004" pitchFamily="2" charset="77"/>
              </a:rPr>
              <a:t>Qualificações</a:t>
            </a:r>
          </a:p>
        </p:txBody>
      </p:sp>
      <p:sp>
        <p:nvSpPr>
          <p:cNvPr id="24587" name="Line 11"/>
          <p:cNvSpPr>
            <a:spLocks noChangeShapeType="1"/>
          </p:cNvSpPr>
          <p:nvPr/>
        </p:nvSpPr>
        <p:spPr bwMode="auto">
          <a:xfrm flipV="1">
            <a:off x="4267200" y="5486400"/>
            <a:ext cx="0" cy="457200"/>
          </a:xfrm>
          <a:prstGeom prst="line">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txBody>
          <a:bodyPr wrap="none"/>
          <a:lstStyle/>
          <a:p>
            <a:endParaRPr lang="en-US" dirty="0">
              <a:solidFill>
                <a:srgbClr val="832905"/>
              </a:solidFill>
              <a:latin typeface="Proxima Nova Rg" panose="02000506030000020004" pitchFamily="2" charset="77"/>
            </a:endParaRPr>
          </a:p>
        </p:txBody>
      </p:sp>
    </p:spTree>
    <p:extLst>
      <p:ext uri="{BB962C8B-B14F-4D97-AF65-F5344CB8AC3E}">
        <p14:creationId xmlns:p14="http://schemas.microsoft.com/office/powerpoint/2010/main" val="742779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449A-A17F-C44E-BC59-A920DE02656A}"/>
              </a:ext>
            </a:extLst>
          </p:cNvPr>
          <p:cNvSpPr>
            <a:spLocks noGrp="1"/>
          </p:cNvSpPr>
          <p:nvPr>
            <p:ph type="title"/>
          </p:nvPr>
        </p:nvSpPr>
        <p:spPr/>
        <p:txBody>
          <a:bodyPr/>
          <a:lstStyle/>
          <a:p>
            <a:r>
              <a:rPr lang="en-US" b="1" dirty="0" err="1">
                <a:latin typeface="Proxima Nova Lt" panose="02000506030000020004" pitchFamily="2" charset="77"/>
              </a:rPr>
              <a:t>Argumentos</a:t>
            </a:r>
            <a:r>
              <a:rPr lang="en-US" b="1" dirty="0">
                <a:latin typeface="Proxima Nova Lt" panose="02000506030000020004" pitchFamily="2" charset="77"/>
              </a:rPr>
              <a:t> </a:t>
            </a:r>
            <a:r>
              <a:rPr lang="en-US" b="1" dirty="0" err="1">
                <a:latin typeface="Proxima Nova Lt" panose="02000506030000020004" pitchFamily="2" charset="77"/>
              </a:rPr>
              <a:t>num</a:t>
            </a:r>
            <a:r>
              <a:rPr lang="en-US" b="1" dirty="0">
                <a:latin typeface="Proxima Nova Lt" panose="02000506030000020004" pitchFamily="2" charset="77"/>
              </a:rPr>
              <a:t> paper </a:t>
            </a:r>
            <a:r>
              <a:rPr lang="en-US" b="1" dirty="0" err="1">
                <a:latin typeface="Proxima Nova Lt" panose="02000506030000020004" pitchFamily="2" charset="77"/>
              </a:rPr>
              <a:t>IMRaD</a:t>
            </a:r>
            <a:endParaRPr lang="en-US" b="1" dirty="0">
              <a:latin typeface="Proxima Nova Lt" panose="02000506030000020004" pitchFamily="2" charset="77"/>
            </a:endParaRPr>
          </a:p>
        </p:txBody>
      </p:sp>
      <p:sp>
        <p:nvSpPr>
          <p:cNvPr id="3" name="Rectangle 2">
            <a:extLst>
              <a:ext uri="{FF2B5EF4-FFF2-40B4-BE49-F238E27FC236}">
                <a16:creationId xmlns:a16="http://schemas.microsoft.com/office/drawing/2014/main" id="{D0924895-C133-6846-BB60-1F68CE77FBB2}"/>
              </a:ext>
            </a:extLst>
          </p:cNvPr>
          <p:cNvSpPr/>
          <p:nvPr/>
        </p:nvSpPr>
        <p:spPr bwMode="auto">
          <a:xfrm>
            <a:off x="827584" y="1340768"/>
            <a:ext cx="3600400" cy="5400600"/>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u="none" strike="noStrike" cap="none" normalizeH="0" baseline="0" dirty="0">
              <a:ln>
                <a:noFill/>
              </a:ln>
              <a:solidFill>
                <a:schemeClr val="tx1"/>
              </a:solidFill>
              <a:effectLst/>
              <a:latin typeface="Proxima Nova Rg" panose="02000506030000020004" pitchFamily="2" charset="77"/>
            </a:endParaRPr>
          </a:p>
        </p:txBody>
      </p:sp>
      <p:sp>
        <p:nvSpPr>
          <p:cNvPr id="4" name="Rectangle 3">
            <a:extLst>
              <a:ext uri="{FF2B5EF4-FFF2-40B4-BE49-F238E27FC236}">
                <a16:creationId xmlns:a16="http://schemas.microsoft.com/office/drawing/2014/main" id="{4B6536E3-FF8C-384C-80DF-A39F1357DEAC}"/>
              </a:ext>
            </a:extLst>
          </p:cNvPr>
          <p:cNvSpPr/>
          <p:nvPr/>
        </p:nvSpPr>
        <p:spPr bwMode="auto">
          <a:xfrm>
            <a:off x="1187624" y="1628800"/>
            <a:ext cx="2952328" cy="792088"/>
          </a:xfrm>
          <a:prstGeom prst="rect">
            <a:avLst/>
          </a:prstGeom>
          <a:solidFill>
            <a:srgbClr val="D5B0AA"/>
          </a:solidFill>
          <a:ln w="9525" cap="flat" cmpd="sng" algn="ctr">
            <a:solidFill>
              <a:schemeClr val="tx1"/>
            </a:solidFill>
            <a:prstDash val="solid"/>
            <a:miter lim="800000"/>
            <a:headEnd type="none" w="med" len="med"/>
            <a:tailEnd type="none" w="med" len="med"/>
          </a:ln>
          <a:effectLst/>
        </p:spPr>
        <p:txBody>
          <a:bodyPr vert="horz" wrap="none" lIns="9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832905"/>
                </a:solidFill>
                <a:latin typeface="Proxima Nova Lt" panose="02000506030000020004" pitchFamily="2" charset="77"/>
              </a:rPr>
              <a:t>Introduction</a:t>
            </a:r>
            <a:endParaRPr kumimoji="0" lang="en-US" sz="2400" b="1" u="none" strike="noStrike" cap="none" normalizeH="0" baseline="0" dirty="0">
              <a:ln>
                <a:noFill/>
              </a:ln>
              <a:solidFill>
                <a:srgbClr val="832905"/>
              </a:solidFill>
              <a:effectLst/>
              <a:latin typeface="Proxima Nova Lt" panose="02000506030000020004" pitchFamily="2" charset="77"/>
            </a:endParaRPr>
          </a:p>
        </p:txBody>
      </p:sp>
      <p:sp>
        <p:nvSpPr>
          <p:cNvPr id="5" name="Rectangle 4">
            <a:extLst>
              <a:ext uri="{FF2B5EF4-FFF2-40B4-BE49-F238E27FC236}">
                <a16:creationId xmlns:a16="http://schemas.microsoft.com/office/drawing/2014/main" id="{4ACC7389-ED97-AB43-8B1C-B20A79ACFA96}"/>
              </a:ext>
            </a:extLst>
          </p:cNvPr>
          <p:cNvSpPr/>
          <p:nvPr/>
        </p:nvSpPr>
        <p:spPr bwMode="auto">
          <a:xfrm>
            <a:off x="1187624" y="2907196"/>
            <a:ext cx="2952328" cy="792088"/>
          </a:xfrm>
          <a:prstGeom prst="rect">
            <a:avLst/>
          </a:prstGeom>
          <a:solidFill>
            <a:srgbClr val="D5B0AA"/>
          </a:solidFill>
          <a:ln w="9525" cap="flat" cmpd="sng" algn="ctr">
            <a:solidFill>
              <a:schemeClr val="tx1"/>
            </a:solidFill>
            <a:prstDash val="solid"/>
            <a:miter lim="800000"/>
            <a:headEnd type="none" w="med" len="med"/>
            <a:tailEnd type="none" w="med" len="med"/>
          </a:ln>
          <a:effectLst/>
        </p:spPr>
        <p:txBody>
          <a:bodyPr vert="horz" wrap="none" lIns="9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832905"/>
                </a:solidFill>
                <a:latin typeface="Proxima Nova Lt" panose="02000506030000020004" pitchFamily="2" charset="77"/>
              </a:rPr>
              <a:t>Methods</a:t>
            </a:r>
            <a:endParaRPr kumimoji="0" lang="en-US" sz="2400" b="1" u="none" strike="noStrike" cap="none" normalizeH="0" baseline="0" dirty="0">
              <a:ln>
                <a:noFill/>
              </a:ln>
              <a:solidFill>
                <a:srgbClr val="832905"/>
              </a:solidFill>
              <a:effectLst/>
              <a:latin typeface="Proxima Nova Lt" panose="02000506030000020004" pitchFamily="2" charset="77"/>
            </a:endParaRPr>
          </a:p>
        </p:txBody>
      </p:sp>
      <p:sp>
        <p:nvSpPr>
          <p:cNvPr id="6" name="Rectangle 5">
            <a:extLst>
              <a:ext uri="{FF2B5EF4-FFF2-40B4-BE49-F238E27FC236}">
                <a16:creationId xmlns:a16="http://schemas.microsoft.com/office/drawing/2014/main" id="{7D70EEFD-7AC4-E444-8772-93D36D40ABC8}"/>
              </a:ext>
            </a:extLst>
          </p:cNvPr>
          <p:cNvSpPr/>
          <p:nvPr/>
        </p:nvSpPr>
        <p:spPr bwMode="auto">
          <a:xfrm>
            <a:off x="1187624" y="4185592"/>
            <a:ext cx="2952328" cy="792088"/>
          </a:xfrm>
          <a:prstGeom prst="rect">
            <a:avLst/>
          </a:prstGeom>
          <a:solidFill>
            <a:srgbClr val="D5B0AA"/>
          </a:solidFill>
          <a:ln w="9525" cap="flat" cmpd="sng" algn="ctr">
            <a:solidFill>
              <a:schemeClr val="tx1"/>
            </a:solidFill>
            <a:prstDash val="solid"/>
            <a:miter lim="800000"/>
            <a:headEnd type="none" w="med" len="med"/>
            <a:tailEnd type="none" w="med" len="med"/>
          </a:ln>
          <a:effectLst/>
        </p:spPr>
        <p:txBody>
          <a:bodyPr vert="horz" wrap="none" lIns="9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832905"/>
                </a:solidFill>
                <a:latin typeface="Proxima Nova Lt" panose="02000506030000020004" pitchFamily="2" charset="77"/>
              </a:rPr>
              <a:t>Results</a:t>
            </a:r>
            <a:endParaRPr kumimoji="0" lang="en-US" sz="2400" b="1" u="none" strike="noStrike" cap="none" normalizeH="0" baseline="0" dirty="0">
              <a:ln>
                <a:noFill/>
              </a:ln>
              <a:solidFill>
                <a:srgbClr val="832905"/>
              </a:solidFill>
              <a:effectLst/>
              <a:latin typeface="Proxima Nova Lt" panose="02000506030000020004" pitchFamily="2" charset="77"/>
            </a:endParaRPr>
          </a:p>
        </p:txBody>
      </p:sp>
      <p:sp>
        <p:nvSpPr>
          <p:cNvPr id="7" name="Rectangle 6">
            <a:extLst>
              <a:ext uri="{FF2B5EF4-FFF2-40B4-BE49-F238E27FC236}">
                <a16:creationId xmlns:a16="http://schemas.microsoft.com/office/drawing/2014/main" id="{EC0978AE-95C9-2349-803A-A8E33C2264B6}"/>
              </a:ext>
            </a:extLst>
          </p:cNvPr>
          <p:cNvSpPr/>
          <p:nvPr/>
        </p:nvSpPr>
        <p:spPr bwMode="auto">
          <a:xfrm>
            <a:off x="1187624" y="5463988"/>
            <a:ext cx="2952328" cy="792088"/>
          </a:xfrm>
          <a:prstGeom prst="rect">
            <a:avLst/>
          </a:prstGeom>
          <a:solidFill>
            <a:srgbClr val="D5B0AA"/>
          </a:solidFill>
          <a:ln w="9525" cap="flat" cmpd="sng" algn="ctr">
            <a:solidFill>
              <a:schemeClr val="tx1"/>
            </a:solidFill>
            <a:prstDash val="solid"/>
            <a:miter lim="800000"/>
            <a:headEnd type="none" w="med" len="med"/>
            <a:tailEnd type="none" w="med" len="med"/>
          </a:ln>
          <a:effectLst/>
        </p:spPr>
        <p:txBody>
          <a:bodyPr vert="horz" wrap="none" lIns="9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832905"/>
                </a:solidFill>
                <a:latin typeface="Proxima Nova Lt" panose="02000506030000020004" pitchFamily="2" charset="77"/>
              </a:rPr>
              <a:t>Discussion</a:t>
            </a:r>
            <a:endParaRPr kumimoji="0" lang="en-US" sz="2400" b="1" u="none" strike="noStrike" cap="none" normalizeH="0" baseline="0" dirty="0">
              <a:ln>
                <a:noFill/>
              </a:ln>
              <a:solidFill>
                <a:srgbClr val="832905"/>
              </a:solidFill>
              <a:effectLst/>
              <a:latin typeface="Proxima Nova Lt" panose="02000506030000020004" pitchFamily="2" charset="77"/>
            </a:endParaRPr>
          </a:p>
        </p:txBody>
      </p:sp>
      <p:sp>
        <p:nvSpPr>
          <p:cNvPr id="14" name="Rectangle 10">
            <a:extLst>
              <a:ext uri="{FF2B5EF4-FFF2-40B4-BE49-F238E27FC236}">
                <a16:creationId xmlns:a16="http://schemas.microsoft.com/office/drawing/2014/main" id="{A6CB3C47-B4BE-784C-946C-A24C2925CE31}"/>
              </a:ext>
            </a:extLst>
          </p:cNvPr>
          <p:cNvSpPr>
            <a:spLocks noChangeArrowheads="1"/>
          </p:cNvSpPr>
          <p:nvPr/>
        </p:nvSpPr>
        <p:spPr bwMode="auto">
          <a:xfrm>
            <a:off x="7440063" y="7202183"/>
            <a:ext cx="1321296" cy="557688"/>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1600" dirty="0">
                <a:solidFill>
                  <a:srgbClr val="6C0000"/>
                </a:solidFill>
                <a:latin typeface="Proxima Nova Rg" panose="02000506030000020004" pitchFamily="2" charset="77"/>
              </a:rPr>
              <a:t>Qualificações</a:t>
            </a:r>
          </a:p>
        </p:txBody>
      </p:sp>
      <p:sp>
        <p:nvSpPr>
          <p:cNvPr id="18" name="Rectangle 4">
            <a:extLst>
              <a:ext uri="{FF2B5EF4-FFF2-40B4-BE49-F238E27FC236}">
                <a16:creationId xmlns:a16="http://schemas.microsoft.com/office/drawing/2014/main" id="{0A34554D-DC16-C642-9AA1-572DD3A8C112}"/>
              </a:ext>
            </a:extLst>
          </p:cNvPr>
          <p:cNvSpPr>
            <a:spLocks noChangeArrowheads="1"/>
          </p:cNvSpPr>
          <p:nvPr/>
        </p:nvSpPr>
        <p:spPr bwMode="auto">
          <a:xfrm>
            <a:off x="6006240" y="1622376"/>
            <a:ext cx="1811364" cy="798512"/>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Argumentos</a:t>
            </a:r>
          </a:p>
        </p:txBody>
      </p:sp>
      <p:cxnSp>
        <p:nvCxnSpPr>
          <p:cNvPr id="22" name="Straight Arrow Connector 21">
            <a:extLst>
              <a:ext uri="{FF2B5EF4-FFF2-40B4-BE49-F238E27FC236}">
                <a16:creationId xmlns:a16="http://schemas.microsoft.com/office/drawing/2014/main" id="{0ABD9268-DCC2-B048-9157-1B96C09BA308}"/>
              </a:ext>
            </a:extLst>
          </p:cNvPr>
          <p:cNvCxnSpPr>
            <a:cxnSpLocks/>
            <a:stCxn id="18" idx="1"/>
            <a:endCxn id="4" idx="3"/>
          </p:cNvCxnSpPr>
          <p:nvPr/>
        </p:nvCxnSpPr>
        <p:spPr bwMode="auto">
          <a:xfrm flipH="1">
            <a:off x="4139952" y="2021632"/>
            <a:ext cx="1866288" cy="3212"/>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cxnSp>
        <p:nvCxnSpPr>
          <p:cNvPr id="26" name="Straight Arrow Connector 25">
            <a:extLst>
              <a:ext uri="{FF2B5EF4-FFF2-40B4-BE49-F238E27FC236}">
                <a16:creationId xmlns:a16="http://schemas.microsoft.com/office/drawing/2014/main" id="{13DA8625-54C2-B146-902E-04098AC37741}"/>
              </a:ext>
            </a:extLst>
          </p:cNvPr>
          <p:cNvCxnSpPr>
            <a:cxnSpLocks/>
            <a:stCxn id="18" idx="1"/>
          </p:cNvCxnSpPr>
          <p:nvPr/>
        </p:nvCxnSpPr>
        <p:spPr bwMode="auto">
          <a:xfrm flipH="1">
            <a:off x="4139952" y="2021632"/>
            <a:ext cx="1866288" cy="1251059"/>
          </a:xfrm>
          <a:prstGeom prst="straightConnector1">
            <a:avLst/>
          </a:prstGeom>
          <a:solidFill>
            <a:schemeClr val="accent1"/>
          </a:solidFill>
          <a:ln w="28575" cap="flat" cmpd="sng" algn="ctr">
            <a:solidFill>
              <a:srgbClr val="A07149"/>
            </a:solidFill>
            <a:prstDash val="sysDash"/>
            <a:miter lim="800000"/>
            <a:headEnd type="none" w="med" len="med"/>
            <a:tailEnd type="triangle"/>
          </a:ln>
          <a:effectLst/>
        </p:spPr>
      </p:cxnSp>
      <p:cxnSp>
        <p:nvCxnSpPr>
          <p:cNvPr id="29" name="Straight Arrow Connector 28">
            <a:extLst>
              <a:ext uri="{FF2B5EF4-FFF2-40B4-BE49-F238E27FC236}">
                <a16:creationId xmlns:a16="http://schemas.microsoft.com/office/drawing/2014/main" id="{B793CC6A-0057-254A-AE65-03D8A212CF3A}"/>
              </a:ext>
            </a:extLst>
          </p:cNvPr>
          <p:cNvCxnSpPr>
            <a:cxnSpLocks/>
          </p:cNvCxnSpPr>
          <p:nvPr/>
        </p:nvCxnSpPr>
        <p:spPr bwMode="auto">
          <a:xfrm flipH="1">
            <a:off x="4130224" y="2030418"/>
            <a:ext cx="1876016" cy="3849015"/>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sp>
        <p:nvSpPr>
          <p:cNvPr id="32" name="Rectangle 4">
            <a:extLst>
              <a:ext uri="{FF2B5EF4-FFF2-40B4-BE49-F238E27FC236}">
                <a16:creationId xmlns:a16="http://schemas.microsoft.com/office/drawing/2014/main" id="{046C085E-B62D-F644-8B85-BE900E605A8F}"/>
              </a:ext>
            </a:extLst>
          </p:cNvPr>
          <p:cNvSpPr>
            <a:spLocks noChangeArrowheads="1"/>
          </p:cNvSpPr>
          <p:nvPr/>
        </p:nvSpPr>
        <p:spPr bwMode="auto">
          <a:xfrm>
            <a:off x="5994476" y="2888588"/>
            <a:ext cx="1811364" cy="798512"/>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Evidências</a:t>
            </a:r>
          </a:p>
        </p:txBody>
      </p:sp>
      <p:cxnSp>
        <p:nvCxnSpPr>
          <p:cNvPr id="33" name="Straight Arrow Connector 32">
            <a:extLst>
              <a:ext uri="{FF2B5EF4-FFF2-40B4-BE49-F238E27FC236}">
                <a16:creationId xmlns:a16="http://schemas.microsoft.com/office/drawing/2014/main" id="{19B5F134-C67A-724C-8E0C-52A397858051}"/>
              </a:ext>
            </a:extLst>
          </p:cNvPr>
          <p:cNvCxnSpPr>
            <a:cxnSpLocks/>
            <a:stCxn id="32" idx="1"/>
          </p:cNvCxnSpPr>
          <p:nvPr/>
        </p:nvCxnSpPr>
        <p:spPr bwMode="auto">
          <a:xfrm flipH="1">
            <a:off x="4128188" y="3287844"/>
            <a:ext cx="1866288" cy="1244573"/>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cxnSp>
        <p:nvCxnSpPr>
          <p:cNvPr id="35" name="Straight Arrow Connector 34">
            <a:extLst>
              <a:ext uri="{FF2B5EF4-FFF2-40B4-BE49-F238E27FC236}">
                <a16:creationId xmlns:a16="http://schemas.microsoft.com/office/drawing/2014/main" id="{8AD776D2-9398-A745-B374-A42DA2D14A7E}"/>
              </a:ext>
            </a:extLst>
          </p:cNvPr>
          <p:cNvCxnSpPr>
            <a:cxnSpLocks/>
            <a:stCxn id="32" idx="1"/>
          </p:cNvCxnSpPr>
          <p:nvPr/>
        </p:nvCxnSpPr>
        <p:spPr bwMode="auto">
          <a:xfrm flipH="1" flipV="1">
            <a:off x="4116912" y="2037784"/>
            <a:ext cx="1877564" cy="1250060"/>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sp>
        <p:nvSpPr>
          <p:cNvPr id="37" name="Rectangle 4">
            <a:extLst>
              <a:ext uri="{FF2B5EF4-FFF2-40B4-BE49-F238E27FC236}">
                <a16:creationId xmlns:a16="http://schemas.microsoft.com/office/drawing/2014/main" id="{C62C917F-FF9E-5B4A-968A-6AC56BED6718}"/>
              </a:ext>
            </a:extLst>
          </p:cNvPr>
          <p:cNvSpPr>
            <a:spLocks noChangeArrowheads="1"/>
          </p:cNvSpPr>
          <p:nvPr/>
        </p:nvSpPr>
        <p:spPr bwMode="auto">
          <a:xfrm>
            <a:off x="5980167" y="4133161"/>
            <a:ext cx="1811364" cy="798512"/>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Garantias</a:t>
            </a:r>
          </a:p>
        </p:txBody>
      </p:sp>
      <p:cxnSp>
        <p:nvCxnSpPr>
          <p:cNvPr id="38" name="Straight Arrow Connector 37">
            <a:extLst>
              <a:ext uri="{FF2B5EF4-FFF2-40B4-BE49-F238E27FC236}">
                <a16:creationId xmlns:a16="http://schemas.microsoft.com/office/drawing/2014/main" id="{764C2D5D-9058-184C-954D-803FF9501C00}"/>
              </a:ext>
            </a:extLst>
          </p:cNvPr>
          <p:cNvCxnSpPr>
            <a:cxnSpLocks/>
          </p:cNvCxnSpPr>
          <p:nvPr/>
        </p:nvCxnSpPr>
        <p:spPr bwMode="auto">
          <a:xfrm flipH="1">
            <a:off x="4116912" y="4539597"/>
            <a:ext cx="1866288" cy="3212"/>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sp>
        <p:nvSpPr>
          <p:cNvPr id="42" name="Rectangle 4">
            <a:extLst>
              <a:ext uri="{FF2B5EF4-FFF2-40B4-BE49-F238E27FC236}">
                <a16:creationId xmlns:a16="http://schemas.microsoft.com/office/drawing/2014/main" id="{B6C9D81D-E1A7-8540-A8C9-501506C06EC0}"/>
              </a:ext>
            </a:extLst>
          </p:cNvPr>
          <p:cNvSpPr>
            <a:spLocks noChangeArrowheads="1"/>
          </p:cNvSpPr>
          <p:nvPr/>
        </p:nvSpPr>
        <p:spPr bwMode="auto">
          <a:xfrm>
            <a:off x="5989566" y="5437211"/>
            <a:ext cx="1811364" cy="798512"/>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Qualificações</a:t>
            </a:r>
          </a:p>
        </p:txBody>
      </p:sp>
      <p:cxnSp>
        <p:nvCxnSpPr>
          <p:cNvPr id="43" name="Straight Arrow Connector 42">
            <a:extLst>
              <a:ext uri="{FF2B5EF4-FFF2-40B4-BE49-F238E27FC236}">
                <a16:creationId xmlns:a16="http://schemas.microsoft.com/office/drawing/2014/main" id="{5160E0F7-D177-F244-A045-DACEA6A29439}"/>
              </a:ext>
            </a:extLst>
          </p:cNvPr>
          <p:cNvCxnSpPr>
            <a:cxnSpLocks/>
          </p:cNvCxnSpPr>
          <p:nvPr/>
        </p:nvCxnSpPr>
        <p:spPr bwMode="auto">
          <a:xfrm flipH="1">
            <a:off x="4139952" y="5856820"/>
            <a:ext cx="1866288" cy="3212"/>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cxnSp>
        <p:nvCxnSpPr>
          <p:cNvPr id="20" name="Straight Arrow Connector 19">
            <a:extLst>
              <a:ext uri="{FF2B5EF4-FFF2-40B4-BE49-F238E27FC236}">
                <a16:creationId xmlns:a16="http://schemas.microsoft.com/office/drawing/2014/main" id="{C6572FFF-F76E-0A45-92E8-86F195B89BC9}"/>
              </a:ext>
            </a:extLst>
          </p:cNvPr>
          <p:cNvCxnSpPr>
            <a:cxnSpLocks/>
            <a:stCxn id="37" idx="1"/>
          </p:cNvCxnSpPr>
          <p:nvPr/>
        </p:nvCxnSpPr>
        <p:spPr bwMode="auto">
          <a:xfrm flipH="1" flipV="1">
            <a:off x="4153264" y="3340461"/>
            <a:ext cx="1826903" cy="1191956"/>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spTree>
    <p:extLst>
      <p:ext uri="{BB962C8B-B14F-4D97-AF65-F5344CB8AC3E}">
        <p14:creationId xmlns:p14="http://schemas.microsoft.com/office/powerpoint/2010/main" val="2079421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8147-3B07-CF47-9019-8DFF8335E8EF}"/>
              </a:ext>
            </a:extLst>
          </p:cNvPr>
          <p:cNvSpPr>
            <a:spLocks noGrp="1"/>
          </p:cNvSpPr>
          <p:nvPr>
            <p:ph type="title"/>
          </p:nvPr>
        </p:nvSpPr>
        <p:spPr/>
        <p:txBody>
          <a:bodyPr/>
          <a:lstStyle/>
          <a:p>
            <a:r>
              <a:rPr lang="en-US" b="1" dirty="0" err="1">
                <a:latin typeface="Proxima Nova Lt" panose="02000506030000020004" pitchFamily="2" charset="77"/>
              </a:rPr>
              <a:t>Exemplo</a:t>
            </a:r>
            <a:r>
              <a:rPr lang="en-US" b="1" dirty="0">
                <a:latin typeface="Proxima Nova Lt" panose="02000506030000020004" pitchFamily="2" charset="77"/>
              </a:rPr>
              <a:t> de </a:t>
            </a:r>
            <a:r>
              <a:rPr lang="en-US" b="1" dirty="0" err="1">
                <a:latin typeface="Proxima Nova Lt" panose="02000506030000020004" pitchFamily="2" charset="77"/>
              </a:rPr>
              <a:t>argumentação</a:t>
            </a:r>
            <a:endParaRPr lang="en-US" b="1" dirty="0">
              <a:latin typeface="Proxima Nova Lt" panose="02000506030000020004" pitchFamily="2" charset="77"/>
            </a:endParaRPr>
          </a:p>
        </p:txBody>
      </p:sp>
      <p:pic>
        <p:nvPicPr>
          <p:cNvPr id="3" name="Picture 2">
            <a:extLst>
              <a:ext uri="{FF2B5EF4-FFF2-40B4-BE49-F238E27FC236}">
                <a16:creationId xmlns:a16="http://schemas.microsoft.com/office/drawing/2014/main" id="{BD70DC2C-97AB-FE47-AD17-6006CB0ACCFB}"/>
              </a:ext>
            </a:extLst>
          </p:cNvPr>
          <p:cNvPicPr>
            <a:picLocks noChangeAspect="1"/>
          </p:cNvPicPr>
          <p:nvPr/>
        </p:nvPicPr>
        <p:blipFill>
          <a:blip r:embed="rId2"/>
          <a:stretch>
            <a:fillRect/>
          </a:stretch>
        </p:blipFill>
        <p:spPr>
          <a:xfrm>
            <a:off x="1187624" y="1127719"/>
            <a:ext cx="6912768" cy="2823303"/>
          </a:xfrm>
          <a:prstGeom prst="rect">
            <a:avLst/>
          </a:prstGeom>
        </p:spPr>
      </p:pic>
      <p:pic>
        <p:nvPicPr>
          <p:cNvPr id="4" name="Picture 3">
            <a:extLst>
              <a:ext uri="{FF2B5EF4-FFF2-40B4-BE49-F238E27FC236}">
                <a16:creationId xmlns:a16="http://schemas.microsoft.com/office/drawing/2014/main" id="{55B6B4EE-567A-3C46-AED2-E09F2B840ED2}"/>
              </a:ext>
            </a:extLst>
          </p:cNvPr>
          <p:cNvPicPr>
            <a:picLocks noChangeAspect="1"/>
          </p:cNvPicPr>
          <p:nvPr/>
        </p:nvPicPr>
        <p:blipFill>
          <a:blip r:embed="rId3"/>
          <a:stretch>
            <a:fillRect/>
          </a:stretch>
        </p:blipFill>
        <p:spPr>
          <a:xfrm>
            <a:off x="1475656" y="4077072"/>
            <a:ext cx="6081564" cy="2579092"/>
          </a:xfrm>
          <a:prstGeom prst="rect">
            <a:avLst/>
          </a:prstGeom>
        </p:spPr>
      </p:pic>
    </p:spTree>
    <p:extLst>
      <p:ext uri="{BB962C8B-B14F-4D97-AF65-F5344CB8AC3E}">
        <p14:creationId xmlns:p14="http://schemas.microsoft.com/office/powerpoint/2010/main" val="2295089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Proxima Nova Lt" panose="02000506030000020004" pitchFamily="2" charset="77"/>
              </a:rPr>
              <a:t>Você</a:t>
            </a:r>
            <a:r>
              <a:rPr lang="en-US" b="1" dirty="0">
                <a:latin typeface="Proxima Nova Lt" panose="02000506030000020004" pitchFamily="2" charset="77"/>
              </a:rPr>
              <a:t> </a:t>
            </a:r>
            <a:r>
              <a:rPr lang="en-US" b="1" dirty="0" err="1">
                <a:latin typeface="Proxima Nova Lt" panose="02000506030000020004" pitchFamily="2" charset="77"/>
              </a:rPr>
              <a:t>será</a:t>
            </a:r>
            <a:r>
              <a:rPr lang="en-US" b="1" dirty="0">
                <a:latin typeface="Proxima Nova Lt" panose="02000506030000020004" pitchFamily="2" charset="77"/>
              </a:rPr>
              <a:t> </a:t>
            </a:r>
            <a:r>
              <a:rPr lang="en-US" b="1" dirty="0" err="1">
                <a:latin typeface="Proxima Nova Lt" panose="02000506030000020004" pitchFamily="2" charset="77"/>
              </a:rPr>
              <a:t>julgado</a:t>
            </a:r>
            <a:r>
              <a:rPr lang="en-US" b="1" dirty="0">
                <a:latin typeface="Proxima Nova Lt" panose="02000506030000020004" pitchFamily="2" charset="77"/>
              </a:rPr>
              <a:t> </a:t>
            </a:r>
            <a:r>
              <a:rPr lang="en-US" b="1" dirty="0" err="1">
                <a:latin typeface="Proxima Nova Lt" panose="02000506030000020004" pitchFamily="2" charset="77"/>
              </a:rPr>
              <a:t>por</a:t>
            </a:r>
            <a:r>
              <a:rPr lang="en-US" b="1" dirty="0">
                <a:latin typeface="Proxima Nova Lt" panose="02000506030000020004" pitchFamily="2" charset="77"/>
              </a:rPr>
              <a:t> </a:t>
            </a:r>
            <a:r>
              <a:rPr lang="en-US" b="1" dirty="0" err="1">
                <a:latin typeface="Proxima Nova Lt" panose="02000506030000020004" pitchFamily="2" charset="77"/>
              </a:rPr>
              <a:t>seus</a:t>
            </a:r>
            <a:r>
              <a:rPr lang="en-US" b="1" dirty="0">
                <a:latin typeface="Proxima Nova Lt" panose="02000506030000020004" pitchFamily="2" charset="77"/>
              </a:rPr>
              <a:t> </a:t>
            </a:r>
            <a:r>
              <a:rPr lang="en-US" b="1" dirty="0" err="1">
                <a:latin typeface="Proxima Nova Lt" panose="02000506030000020004" pitchFamily="2" charset="77"/>
              </a:rPr>
              <a:t>argumentos</a:t>
            </a:r>
            <a:endParaRPr lang="en-US" b="1" dirty="0">
              <a:latin typeface="Proxima Nova Lt" panose="02000506030000020004" pitchFamily="2" charset="77"/>
            </a:endParaRPr>
          </a:p>
        </p:txBody>
      </p:sp>
      <p:pic>
        <p:nvPicPr>
          <p:cNvPr id="3" name="Picture 2"/>
          <p:cNvPicPr>
            <a:picLocks noChangeAspect="1"/>
          </p:cNvPicPr>
          <p:nvPr/>
        </p:nvPicPr>
        <p:blipFill>
          <a:blip r:embed="rId2"/>
          <a:stretch>
            <a:fillRect/>
          </a:stretch>
        </p:blipFill>
        <p:spPr>
          <a:xfrm>
            <a:off x="838200" y="1219200"/>
            <a:ext cx="4398010" cy="5532088"/>
          </a:xfrm>
          <a:prstGeom prst="rect">
            <a:avLst/>
          </a:prstGeom>
        </p:spPr>
      </p:pic>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793" y="2743200"/>
            <a:ext cx="3824207" cy="2133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37886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B04A-2DD2-9A49-B927-7C9F2F731678}"/>
              </a:ext>
            </a:extLst>
          </p:cNvPr>
          <p:cNvSpPr>
            <a:spLocks noGrp="1"/>
          </p:cNvSpPr>
          <p:nvPr>
            <p:ph type="title"/>
          </p:nvPr>
        </p:nvSpPr>
        <p:spPr/>
        <p:txBody>
          <a:bodyPr/>
          <a:lstStyle/>
          <a:p>
            <a:r>
              <a:rPr lang="en-US" sz="2800" b="1" dirty="0" err="1">
                <a:latin typeface="Proxima Nova Lt" panose="02000506030000020004" pitchFamily="2" charset="77"/>
              </a:rPr>
              <a:t>Argumentos</a:t>
            </a:r>
            <a:r>
              <a:rPr lang="en-US" sz="2800" b="1" dirty="0">
                <a:latin typeface="Proxima Nova Lt" panose="02000506030000020004" pitchFamily="2" charset="77"/>
              </a:rPr>
              <a:t>, </a:t>
            </a:r>
            <a:r>
              <a:rPr lang="en-US" sz="2800" b="1" dirty="0" err="1">
                <a:latin typeface="Proxima Nova Lt" panose="02000506030000020004" pitchFamily="2" charset="77"/>
              </a:rPr>
              <a:t>evidências</a:t>
            </a:r>
            <a:r>
              <a:rPr lang="en-US" sz="2800" b="1" dirty="0">
                <a:latin typeface="Proxima Nova Lt" panose="02000506030000020004" pitchFamily="2" charset="77"/>
              </a:rPr>
              <a:t>, </a:t>
            </a:r>
            <a:r>
              <a:rPr lang="en-US" sz="2800" b="1" dirty="0" err="1">
                <a:latin typeface="Proxima Nova Lt" panose="02000506030000020004" pitchFamily="2" charset="77"/>
              </a:rPr>
              <a:t>garantias</a:t>
            </a:r>
            <a:r>
              <a:rPr lang="en-US" sz="2800" b="1" dirty="0">
                <a:latin typeface="Proxima Nova Lt" panose="02000506030000020004" pitchFamily="2" charset="77"/>
              </a:rPr>
              <a:t> e </a:t>
            </a:r>
            <a:r>
              <a:rPr lang="en-US" sz="2800" b="1" dirty="0" err="1">
                <a:latin typeface="Proxima Nova Lt" panose="02000506030000020004" pitchFamily="2" charset="77"/>
              </a:rPr>
              <a:t>qualificações</a:t>
            </a:r>
            <a:r>
              <a:rPr lang="en-US" sz="2800" b="1" dirty="0">
                <a:latin typeface="Proxima Nova Lt" panose="02000506030000020004" pitchFamily="2" charset="77"/>
              </a:rPr>
              <a:t> </a:t>
            </a:r>
          </a:p>
        </p:txBody>
      </p:sp>
      <p:sp>
        <p:nvSpPr>
          <p:cNvPr id="3" name="Rectangle 2">
            <a:extLst>
              <a:ext uri="{FF2B5EF4-FFF2-40B4-BE49-F238E27FC236}">
                <a16:creationId xmlns:a16="http://schemas.microsoft.com/office/drawing/2014/main" id="{B637AF65-2F32-D54C-BD2D-B5F24698CEFD}"/>
              </a:ext>
            </a:extLst>
          </p:cNvPr>
          <p:cNvSpPr/>
          <p:nvPr/>
        </p:nvSpPr>
        <p:spPr>
          <a:xfrm>
            <a:off x="899592" y="1556792"/>
            <a:ext cx="7272808" cy="1477328"/>
          </a:xfrm>
          <a:prstGeom prst="rect">
            <a:avLst/>
          </a:prstGeom>
          <a:solidFill>
            <a:schemeClr val="accent2">
              <a:lumMod val="20000"/>
              <a:lumOff val="80000"/>
            </a:schemeClr>
          </a:solidFill>
        </p:spPr>
        <p:txBody>
          <a:bodyPr wrap="square">
            <a:spAutoFit/>
          </a:bodyPr>
          <a:lstStyle/>
          <a:p>
            <a:r>
              <a:rPr lang="en-US" sz="1800" b="1" dirty="0">
                <a:solidFill>
                  <a:srgbClr val="002060"/>
                </a:solidFill>
                <a:latin typeface="Proxima Nova Lt" panose="02000506030000020004" pitchFamily="2" charset="77"/>
              </a:rPr>
              <a:t>Abstract: </a:t>
            </a:r>
            <a:r>
              <a:rPr lang="en-US" sz="1800" dirty="0">
                <a:solidFill>
                  <a:srgbClr val="002060"/>
                </a:solidFill>
                <a:latin typeface="Proxima Nova Rg" panose="02000506030000020004" pitchFamily="2" charset="77"/>
              </a:rPr>
              <a:t>Using more than eight thousand validation points, we compared four cloud detection methods: </a:t>
            </a:r>
            <a:r>
              <a:rPr lang="en-US" sz="1800" dirty="0" err="1">
                <a:solidFill>
                  <a:srgbClr val="002060"/>
                </a:solidFill>
                <a:latin typeface="Proxima Nova Rg" panose="02000506030000020004" pitchFamily="2" charset="77"/>
              </a:rPr>
              <a:t>Fmask</a:t>
            </a:r>
            <a:r>
              <a:rPr lang="en-US" sz="1800" dirty="0">
                <a:solidFill>
                  <a:srgbClr val="002060"/>
                </a:solidFill>
                <a:latin typeface="Proxima Nova Rg" panose="02000506030000020004" pitchFamily="2" charset="77"/>
              </a:rPr>
              <a:t> 4, MAJA, Sen2Cor, and s2cloudless. Our results point out that </a:t>
            </a:r>
            <a:r>
              <a:rPr lang="en-US" sz="1800" dirty="0" err="1">
                <a:solidFill>
                  <a:srgbClr val="002060"/>
                </a:solidFill>
                <a:latin typeface="Proxima Nova Rg" panose="02000506030000020004" pitchFamily="2" charset="77"/>
              </a:rPr>
              <a:t>FMask</a:t>
            </a:r>
            <a:r>
              <a:rPr lang="en-US" sz="1800" dirty="0">
                <a:solidFill>
                  <a:srgbClr val="002060"/>
                </a:solidFill>
                <a:latin typeface="Proxima Nova Rg" panose="02000506030000020004" pitchFamily="2" charset="77"/>
              </a:rPr>
              <a:t> 4 has the best overall accuracy on images of the Amazon region (90%), followed by Sen2Cor (79%), MAJA (69%), and S2cloudless (52%) </a:t>
            </a:r>
            <a:r>
              <a:rPr lang="en-US" sz="1800" dirty="0">
                <a:solidFill>
                  <a:srgbClr val="832905"/>
                </a:solidFill>
                <a:latin typeface="Proxima Nova Rg" panose="02000506030000020004" pitchFamily="2" charset="77"/>
              </a:rPr>
              <a:t>(</a:t>
            </a:r>
            <a:r>
              <a:rPr lang="en-US" sz="1800" dirty="0" err="1">
                <a:solidFill>
                  <a:srgbClr val="832905"/>
                </a:solidFill>
                <a:latin typeface="Proxima Nova Rg" panose="02000506030000020004" pitchFamily="2" charset="77"/>
              </a:rPr>
              <a:t>Argumento</a:t>
            </a:r>
            <a:r>
              <a:rPr lang="en-US" sz="1800" dirty="0">
                <a:solidFill>
                  <a:srgbClr val="832905"/>
                </a:solidFill>
                <a:latin typeface="Proxima Nova Rg" panose="02000506030000020004" pitchFamily="2" charset="77"/>
              </a:rPr>
              <a:t>).</a:t>
            </a:r>
          </a:p>
        </p:txBody>
      </p:sp>
      <p:sp>
        <p:nvSpPr>
          <p:cNvPr id="4" name="Rectangle 3">
            <a:extLst>
              <a:ext uri="{FF2B5EF4-FFF2-40B4-BE49-F238E27FC236}">
                <a16:creationId xmlns:a16="http://schemas.microsoft.com/office/drawing/2014/main" id="{1ABBBBB3-4BA5-0B43-A432-5B4821560A92}"/>
              </a:ext>
            </a:extLst>
          </p:cNvPr>
          <p:cNvSpPr/>
          <p:nvPr/>
        </p:nvSpPr>
        <p:spPr>
          <a:xfrm>
            <a:off x="899592" y="3140968"/>
            <a:ext cx="7272808" cy="3139321"/>
          </a:xfrm>
          <a:prstGeom prst="rect">
            <a:avLst/>
          </a:prstGeom>
          <a:solidFill>
            <a:schemeClr val="accent2">
              <a:lumMod val="20000"/>
              <a:lumOff val="80000"/>
            </a:schemeClr>
          </a:solidFill>
        </p:spPr>
        <p:txBody>
          <a:bodyPr wrap="square">
            <a:spAutoFit/>
          </a:bodyPr>
          <a:lstStyle/>
          <a:p>
            <a:r>
              <a:rPr lang="en-US" sz="1800" b="1" dirty="0">
                <a:solidFill>
                  <a:srgbClr val="002060"/>
                </a:solidFill>
                <a:latin typeface="Proxima Nova Lt" panose="02000506030000020004" pitchFamily="2" charset="77"/>
              </a:rPr>
              <a:t>Introduction: </a:t>
            </a:r>
            <a:r>
              <a:rPr lang="en-US" sz="1800" dirty="0">
                <a:solidFill>
                  <a:srgbClr val="002060"/>
                </a:solidFill>
                <a:latin typeface="Proxima Nova Rg" panose="02000506030000020004" pitchFamily="2" charset="77"/>
              </a:rPr>
              <a:t>Cloud detection algorithms are an active research field [2-8]. Each algorithm has specific characteristics and ad hoc techniques; thus, comparing them on a theoretical basis is hard. In practice, performance assessment is done by selecting representative images and assessing how well each algorithm performs in each image. As an example, </a:t>
            </a:r>
            <a:r>
              <a:rPr lang="en-US" sz="1800" dirty="0" err="1">
                <a:solidFill>
                  <a:srgbClr val="002060"/>
                </a:solidFill>
                <a:latin typeface="Proxima Nova Rg" panose="02000506030000020004" pitchFamily="2" charset="77"/>
              </a:rPr>
              <a:t>Baetens</a:t>
            </a:r>
            <a:r>
              <a:rPr lang="en-US" sz="1800" dirty="0">
                <a:solidFill>
                  <a:srgbClr val="002060"/>
                </a:solidFill>
                <a:latin typeface="Proxima Nova Rg" panose="02000506030000020004" pitchFamily="2" charset="77"/>
              </a:rPr>
              <a:t> et al. compare three cloud detection methods (MAJA, Sen2Cor, and </a:t>
            </a:r>
            <a:r>
              <a:rPr lang="en-US" sz="1800" dirty="0" err="1">
                <a:solidFill>
                  <a:srgbClr val="002060"/>
                </a:solidFill>
                <a:latin typeface="Proxima Nova Rg" panose="02000506030000020004" pitchFamily="2" charset="77"/>
              </a:rPr>
              <a:t>Fmask</a:t>
            </a:r>
            <a:r>
              <a:rPr lang="en-US" sz="1800" dirty="0">
                <a:solidFill>
                  <a:srgbClr val="002060"/>
                </a:solidFill>
                <a:latin typeface="Proxima Nova Rg" panose="02000506030000020004" pitchFamily="2" charset="77"/>
              </a:rPr>
              <a:t>) using 32 images from 10 different locations. Given the different land cover, the diversity of sensors, and the advances in detection methods, such comparisons serve as general guidance only. </a:t>
            </a:r>
            <a:r>
              <a:rPr lang="en-US" sz="1800" dirty="0">
                <a:solidFill>
                  <a:srgbClr val="832905"/>
                </a:solidFill>
                <a:latin typeface="Proxima Nova Rg" panose="02000506030000020004" pitchFamily="2" charset="77"/>
              </a:rPr>
              <a:t>(</a:t>
            </a:r>
            <a:r>
              <a:rPr lang="en-US" sz="1800" dirty="0" err="1">
                <a:solidFill>
                  <a:srgbClr val="832905"/>
                </a:solidFill>
                <a:latin typeface="Proxima Nova Rg" panose="02000506030000020004" pitchFamily="2" charset="77"/>
              </a:rPr>
              <a:t>Argumento</a:t>
            </a:r>
            <a:r>
              <a:rPr lang="en-US" sz="1800" dirty="0">
                <a:solidFill>
                  <a:srgbClr val="832905"/>
                </a:solidFill>
                <a:latin typeface="Proxima Nova Rg" panose="02000506030000020004" pitchFamily="2" charset="77"/>
              </a:rPr>
              <a:t> + </a:t>
            </a:r>
            <a:r>
              <a:rPr lang="en-US" sz="1800" dirty="0" err="1">
                <a:solidFill>
                  <a:srgbClr val="832905"/>
                </a:solidFill>
                <a:latin typeface="Proxima Nova Rg" panose="02000506030000020004" pitchFamily="2" charset="77"/>
              </a:rPr>
              <a:t>Evidência</a:t>
            </a:r>
            <a:r>
              <a:rPr lang="en-US" sz="1800" dirty="0">
                <a:solidFill>
                  <a:srgbClr val="832905"/>
                </a:solidFill>
                <a:latin typeface="Proxima Nova Rg" panose="02000506030000020004" pitchFamily="2" charset="77"/>
              </a:rPr>
              <a:t> + </a:t>
            </a:r>
            <a:r>
              <a:rPr lang="en-US" sz="1800" dirty="0" err="1">
                <a:solidFill>
                  <a:srgbClr val="832905"/>
                </a:solidFill>
                <a:latin typeface="Proxima Nova Rg" panose="02000506030000020004" pitchFamily="2" charset="77"/>
              </a:rPr>
              <a:t>Garantia</a:t>
            </a:r>
            <a:r>
              <a:rPr lang="en-US" sz="1800" dirty="0">
                <a:solidFill>
                  <a:srgbClr val="832905"/>
                </a:solidFill>
                <a:latin typeface="Proxima Nova Rg" panose="02000506030000020004" pitchFamily="2" charset="77"/>
              </a:rPr>
              <a:t> + </a:t>
            </a:r>
            <a:r>
              <a:rPr lang="en-US" sz="1800" dirty="0" err="1">
                <a:solidFill>
                  <a:srgbClr val="832905"/>
                </a:solidFill>
                <a:latin typeface="Proxima Nova Rg" panose="02000506030000020004" pitchFamily="2" charset="77"/>
              </a:rPr>
              <a:t>Qualificação</a:t>
            </a:r>
            <a:r>
              <a:rPr lang="en-US" sz="1800" dirty="0">
                <a:solidFill>
                  <a:srgbClr val="832905"/>
                </a:solidFill>
                <a:latin typeface="Proxima Nova Rg" panose="02000506030000020004" pitchFamily="2" charset="77"/>
              </a:rPr>
              <a:t>).</a:t>
            </a:r>
          </a:p>
        </p:txBody>
      </p:sp>
    </p:spTree>
    <p:extLst>
      <p:ext uri="{BB962C8B-B14F-4D97-AF65-F5344CB8AC3E}">
        <p14:creationId xmlns:p14="http://schemas.microsoft.com/office/powerpoint/2010/main" val="3706762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B04A-2DD2-9A49-B927-7C9F2F731678}"/>
              </a:ext>
            </a:extLst>
          </p:cNvPr>
          <p:cNvSpPr>
            <a:spLocks noGrp="1"/>
          </p:cNvSpPr>
          <p:nvPr>
            <p:ph type="title"/>
          </p:nvPr>
        </p:nvSpPr>
        <p:spPr/>
        <p:txBody>
          <a:bodyPr/>
          <a:lstStyle/>
          <a:p>
            <a:r>
              <a:rPr lang="en-US" sz="2800" b="1" dirty="0" err="1">
                <a:latin typeface="Proxima Nova Lt" panose="02000506030000020004" pitchFamily="2" charset="77"/>
              </a:rPr>
              <a:t>Argumentos</a:t>
            </a:r>
            <a:r>
              <a:rPr lang="en-US" sz="2800" b="1" dirty="0">
                <a:latin typeface="Proxima Nova Lt" panose="02000506030000020004" pitchFamily="2" charset="77"/>
              </a:rPr>
              <a:t>, </a:t>
            </a:r>
            <a:r>
              <a:rPr lang="en-US" sz="2800" b="1" dirty="0" err="1">
                <a:latin typeface="Proxima Nova Lt" panose="02000506030000020004" pitchFamily="2" charset="77"/>
              </a:rPr>
              <a:t>evidências</a:t>
            </a:r>
            <a:r>
              <a:rPr lang="en-US" sz="2800" b="1" dirty="0">
                <a:latin typeface="Proxima Nova Lt" panose="02000506030000020004" pitchFamily="2" charset="77"/>
              </a:rPr>
              <a:t>, </a:t>
            </a:r>
            <a:r>
              <a:rPr lang="en-US" sz="2800" b="1" dirty="0" err="1">
                <a:latin typeface="Proxima Nova Lt" panose="02000506030000020004" pitchFamily="2" charset="77"/>
              </a:rPr>
              <a:t>garantias</a:t>
            </a:r>
            <a:r>
              <a:rPr lang="en-US" sz="2800" b="1" dirty="0">
                <a:latin typeface="Proxima Nova Lt" panose="02000506030000020004" pitchFamily="2" charset="77"/>
              </a:rPr>
              <a:t> e </a:t>
            </a:r>
            <a:r>
              <a:rPr lang="en-US" sz="2800" b="1" dirty="0" err="1">
                <a:latin typeface="Proxima Nova Lt" panose="02000506030000020004" pitchFamily="2" charset="77"/>
              </a:rPr>
              <a:t>qualificações</a:t>
            </a:r>
            <a:r>
              <a:rPr lang="en-US" sz="2800" b="1" dirty="0">
                <a:latin typeface="Proxima Nova Lt" panose="02000506030000020004" pitchFamily="2" charset="77"/>
              </a:rPr>
              <a:t> </a:t>
            </a:r>
          </a:p>
        </p:txBody>
      </p:sp>
      <p:sp>
        <p:nvSpPr>
          <p:cNvPr id="3" name="Rectangle 2">
            <a:extLst>
              <a:ext uri="{FF2B5EF4-FFF2-40B4-BE49-F238E27FC236}">
                <a16:creationId xmlns:a16="http://schemas.microsoft.com/office/drawing/2014/main" id="{B637AF65-2F32-D54C-BD2D-B5F24698CEFD}"/>
              </a:ext>
            </a:extLst>
          </p:cNvPr>
          <p:cNvSpPr/>
          <p:nvPr/>
        </p:nvSpPr>
        <p:spPr>
          <a:xfrm>
            <a:off x="899592" y="1556792"/>
            <a:ext cx="7272808" cy="2308324"/>
          </a:xfrm>
          <a:prstGeom prst="rect">
            <a:avLst/>
          </a:prstGeom>
          <a:solidFill>
            <a:schemeClr val="accent2">
              <a:lumMod val="20000"/>
              <a:lumOff val="80000"/>
            </a:schemeClr>
          </a:solidFill>
        </p:spPr>
        <p:txBody>
          <a:bodyPr wrap="square">
            <a:spAutoFit/>
          </a:bodyPr>
          <a:lstStyle/>
          <a:p>
            <a:r>
              <a:rPr lang="en-US" sz="1800" b="1" dirty="0">
                <a:solidFill>
                  <a:srgbClr val="002060"/>
                </a:solidFill>
                <a:latin typeface="Proxima Nova Lt" panose="02000506030000020004" pitchFamily="2" charset="77"/>
              </a:rPr>
              <a:t>Methods: </a:t>
            </a:r>
            <a:r>
              <a:rPr lang="en-US" sz="1800" dirty="0">
                <a:solidFill>
                  <a:srgbClr val="002060"/>
                </a:solidFill>
                <a:latin typeface="Proxima Nova Rg" panose="02000506030000020004" pitchFamily="2" charset="77"/>
              </a:rPr>
              <a:t>To validate the resulting cloud masks, we used sample points tagged by remote sensing experts through visual interpretation, following the work of </a:t>
            </a:r>
            <a:r>
              <a:rPr lang="en-US" sz="1800" dirty="0" err="1">
                <a:solidFill>
                  <a:srgbClr val="002060"/>
                </a:solidFill>
                <a:latin typeface="Proxima Nova Rg" panose="02000506030000020004" pitchFamily="2" charset="77"/>
              </a:rPr>
              <a:t>Foga</a:t>
            </a:r>
            <a:r>
              <a:rPr lang="en-US" sz="1800" dirty="0">
                <a:solidFill>
                  <a:srgbClr val="002060"/>
                </a:solidFill>
                <a:latin typeface="Proxima Nova Rg" panose="02000506030000020004" pitchFamily="2" charset="77"/>
              </a:rPr>
              <a:t> et al. and Zhu et al.  We selected a set of random locations inside each Sentinel--2 tile. Since Sentinel--2 images at 10 m resolution have over 120 million pixels, standard statistical techniques indicate that using about 400 samples per image is enough to achieve a 95% confidence level with a 5% margin of error (Israel1992). </a:t>
            </a:r>
            <a:r>
              <a:rPr lang="en-US" sz="1800" dirty="0">
                <a:solidFill>
                  <a:srgbClr val="832905"/>
                </a:solidFill>
                <a:latin typeface="Proxima Nova Rg" panose="02000506030000020004" pitchFamily="2" charset="77"/>
              </a:rPr>
              <a:t>(</a:t>
            </a:r>
            <a:r>
              <a:rPr lang="en-US" sz="1800" dirty="0" err="1">
                <a:solidFill>
                  <a:srgbClr val="832905"/>
                </a:solidFill>
                <a:latin typeface="Proxima Nova Rg" panose="02000506030000020004" pitchFamily="2" charset="77"/>
              </a:rPr>
              <a:t>Argumento</a:t>
            </a:r>
            <a:r>
              <a:rPr lang="en-US" sz="1800" dirty="0">
                <a:solidFill>
                  <a:srgbClr val="832905"/>
                </a:solidFill>
                <a:latin typeface="Proxima Nova Rg" panose="02000506030000020004" pitchFamily="2" charset="77"/>
              </a:rPr>
              <a:t> + </a:t>
            </a:r>
            <a:r>
              <a:rPr lang="en-US" sz="1800" dirty="0" err="1">
                <a:solidFill>
                  <a:srgbClr val="832905"/>
                </a:solidFill>
                <a:latin typeface="Proxima Nova Rg" panose="02000506030000020004" pitchFamily="2" charset="77"/>
              </a:rPr>
              <a:t>Evidência</a:t>
            </a:r>
            <a:r>
              <a:rPr lang="en-US" sz="1800" dirty="0">
                <a:solidFill>
                  <a:srgbClr val="832905"/>
                </a:solidFill>
                <a:latin typeface="Proxima Nova Rg" panose="02000506030000020004" pitchFamily="2" charset="77"/>
              </a:rPr>
              <a:t> + </a:t>
            </a:r>
            <a:r>
              <a:rPr lang="en-US" sz="1800" dirty="0" err="1">
                <a:solidFill>
                  <a:srgbClr val="832905"/>
                </a:solidFill>
                <a:latin typeface="Proxima Nova Rg" panose="02000506030000020004" pitchFamily="2" charset="77"/>
              </a:rPr>
              <a:t>Garantia</a:t>
            </a:r>
            <a:r>
              <a:rPr lang="en-US" sz="1800" dirty="0">
                <a:solidFill>
                  <a:srgbClr val="832905"/>
                </a:solidFill>
                <a:latin typeface="Proxima Nova Rg" panose="02000506030000020004" pitchFamily="2" charset="77"/>
              </a:rPr>
              <a:t>)</a:t>
            </a:r>
          </a:p>
        </p:txBody>
      </p:sp>
      <p:sp>
        <p:nvSpPr>
          <p:cNvPr id="4" name="Rectangle 3">
            <a:extLst>
              <a:ext uri="{FF2B5EF4-FFF2-40B4-BE49-F238E27FC236}">
                <a16:creationId xmlns:a16="http://schemas.microsoft.com/office/drawing/2014/main" id="{1ABBBBB3-4BA5-0B43-A432-5B4821560A92}"/>
              </a:ext>
            </a:extLst>
          </p:cNvPr>
          <p:cNvSpPr/>
          <p:nvPr/>
        </p:nvSpPr>
        <p:spPr>
          <a:xfrm>
            <a:off x="935596" y="4533662"/>
            <a:ext cx="7272808" cy="923330"/>
          </a:xfrm>
          <a:prstGeom prst="rect">
            <a:avLst/>
          </a:prstGeom>
          <a:solidFill>
            <a:schemeClr val="accent2">
              <a:lumMod val="20000"/>
              <a:lumOff val="80000"/>
            </a:schemeClr>
          </a:solidFill>
        </p:spPr>
        <p:txBody>
          <a:bodyPr wrap="square">
            <a:spAutoFit/>
          </a:bodyPr>
          <a:lstStyle/>
          <a:p>
            <a:r>
              <a:rPr lang="en-US" sz="1800" b="1" dirty="0">
                <a:solidFill>
                  <a:srgbClr val="002060"/>
                </a:solidFill>
                <a:latin typeface="Proxima Nova Lt" panose="02000506030000020004" pitchFamily="2" charset="77"/>
              </a:rPr>
              <a:t>Results: </a:t>
            </a:r>
            <a:r>
              <a:rPr lang="en-US" sz="1800" dirty="0">
                <a:solidFill>
                  <a:srgbClr val="002060"/>
                </a:solidFill>
                <a:latin typeface="Proxima Nova Rg" panose="02000506030000020004" pitchFamily="2" charset="77"/>
              </a:rPr>
              <a:t>In our experiments, </a:t>
            </a:r>
            <a:r>
              <a:rPr lang="en-US" sz="1800" dirty="0" err="1">
                <a:solidFill>
                  <a:srgbClr val="002060"/>
                </a:solidFill>
                <a:latin typeface="Proxima Nova Rg" panose="02000506030000020004" pitchFamily="2" charset="77"/>
              </a:rPr>
              <a:t>Fmask</a:t>
            </a:r>
            <a:r>
              <a:rPr lang="en-US" sz="1800" dirty="0">
                <a:solidFill>
                  <a:srgbClr val="002060"/>
                </a:solidFill>
                <a:latin typeface="Proxima Nova Rg" panose="02000506030000020004" pitchFamily="2" charset="77"/>
              </a:rPr>
              <a:t> 4 has the best overall accuracy, followed by Sen2Cor, MAJA, and S2cloudless (see Table 4). (</a:t>
            </a:r>
            <a:r>
              <a:rPr lang="en-US" sz="1800" dirty="0" err="1">
                <a:solidFill>
                  <a:srgbClr val="832905"/>
                </a:solidFill>
                <a:latin typeface="Proxima Nova Rg" panose="02000506030000020004" pitchFamily="2" charset="77"/>
              </a:rPr>
              <a:t>Argumento</a:t>
            </a:r>
            <a:r>
              <a:rPr lang="en-US" sz="1800" dirty="0">
                <a:solidFill>
                  <a:srgbClr val="832905"/>
                </a:solidFill>
                <a:latin typeface="Proxima Nova Rg" panose="02000506030000020004" pitchFamily="2" charset="77"/>
              </a:rPr>
              <a:t> + </a:t>
            </a:r>
            <a:r>
              <a:rPr lang="en-US" sz="1800" dirty="0" err="1">
                <a:solidFill>
                  <a:srgbClr val="832905"/>
                </a:solidFill>
                <a:latin typeface="Proxima Nova Rg" panose="02000506030000020004" pitchFamily="2" charset="77"/>
              </a:rPr>
              <a:t>Evidência</a:t>
            </a:r>
            <a:r>
              <a:rPr lang="en-US" sz="1800" dirty="0">
                <a:solidFill>
                  <a:srgbClr val="002060"/>
                </a:solidFill>
                <a:latin typeface="Proxima Nova Rg" panose="02000506030000020004" pitchFamily="2" charset="77"/>
              </a:rPr>
              <a:t>). </a:t>
            </a:r>
            <a:endParaRPr lang="en-US" sz="1800" dirty="0">
              <a:solidFill>
                <a:srgbClr val="832905"/>
              </a:solidFill>
              <a:latin typeface="Proxima Nova Rg" panose="02000506030000020004" pitchFamily="2" charset="77"/>
            </a:endParaRPr>
          </a:p>
        </p:txBody>
      </p:sp>
    </p:spTree>
    <p:extLst>
      <p:ext uri="{BB962C8B-B14F-4D97-AF65-F5344CB8AC3E}">
        <p14:creationId xmlns:p14="http://schemas.microsoft.com/office/powerpoint/2010/main" val="3133428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B04A-2DD2-9A49-B927-7C9F2F731678}"/>
              </a:ext>
            </a:extLst>
          </p:cNvPr>
          <p:cNvSpPr>
            <a:spLocks noGrp="1"/>
          </p:cNvSpPr>
          <p:nvPr>
            <p:ph type="title"/>
          </p:nvPr>
        </p:nvSpPr>
        <p:spPr/>
        <p:txBody>
          <a:bodyPr/>
          <a:lstStyle/>
          <a:p>
            <a:r>
              <a:rPr lang="en-US" sz="2800" b="1" dirty="0" err="1">
                <a:latin typeface="Proxima Nova Lt" panose="02000506030000020004" pitchFamily="2" charset="77"/>
              </a:rPr>
              <a:t>Argumentos</a:t>
            </a:r>
            <a:r>
              <a:rPr lang="en-US" sz="2800" b="1" dirty="0">
                <a:latin typeface="Proxima Nova Lt" panose="02000506030000020004" pitchFamily="2" charset="77"/>
              </a:rPr>
              <a:t>, </a:t>
            </a:r>
            <a:r>
              <a:rPr lang="en-US" sz="2800" b="1" dirty="0" err="1">
                <a:latin typeface="Proxima Nova Lt" panose="02000506030000020004" pitchFamily="2" charset="77"/>
              </a:rPr>
              <a:t>evidências</a:t>
            </a:r>
            <a:r>
              <a:rPr lang="en-US" sz="2800" b="1" dirty="0">
                <a:latin typeface="Proxima Nova Lt" panose="02000506030000020004" pitchFamily="2" charset="77"/>
              </a:rPr>
              <a:t>, </a:t>
            </a:r>
            <a:r>
              <a:rPr lang="en-US" sz="2800" b="1" dirty="0" err="1">
                <a:latin typeface="Proxima Nova Lt" panose="02000506030000020004" pitchFamily="2" charset="77"/>
              </a:rPr>
              <a:t>garantias</a:t>
            </a:r>
            <a:r>
              <a:rPr lang="en-US" sz="2800" b="1" dirty="0">
                <a:latin typeface="Proxima Nova Lt" panose="02000506030000020004" pitchFamily="2" charset="77"/>
              </a:rPr>
              <a:t> e </a:t>
            </a:r>
            <a:r>
              <a:rPr lang="en-US" sz="2800" b="1" dirty="0" err="1">
                <a:latin typeface="Proxima Nova Lt" panose="02000506030000020004" pitchFamily="2" charset="77"/>
              </a:rPr>
              <a:t>qualificações</a:t>
            </a:r>
            <a:r>
              <a:rPr lang="en-US" sz="2800" b="1" dirty="0">
                <a:latin typeface="Proxima Nova Lt" panose="02000506030000020004" pitchFamily="2" charset="77"/>
              </a:rPr>
              <a:t> </a:t>
            </a:r>
          </a:p>
        </p:txBody>
      </p:sp>
      <p:sp>
        <p:nvSpPr>
          <p:cNvPr id="3" name="Rectangle 2">
            <a:extLst>
              <a:ext uri="{FF2B5EF4-FFF2-40B4-BE49-F238E27FC236}">
                <a16:creationId xmlns:a16="http://schemas.microsoft.com/office/drawing/2014/main" id="{B637AF65-2F32-D54C-BD2D-B5F24698CEFD}"/>
              </a:ext>
            </a:extLst>
          </p:cNvPr>
          <p:cNvSpPr/>
          <p:nvPr/>
        </p:nvSpPr>
        <p:spPr>
          <a:xfrm>
            <a:off x="755576" y="1556792"/>
            <a:ext cx="7272808" cy="3970318"/>
          </a:xfrm>
          <a:prstGeom prst="rect">
            <a:avLst/>
          </a:prstGeom>
          <a:solidFill>
            <a:schemeClr val="accent2">
              <a:lumMod val="20000"/>
              <a:lumOff val="80000"/>
            </a:schemeClr>
          </a:solidFill>
        </p:spPr>
        <p:txBody>
          <a:bodyPr wrap="square">
            <a:spAutoFit/>
          </a:bodyPr>
          <a:lstStyle/>
          <a:p>
            <a:r>
              <a:rPr lang="en-US" sz="1800" b="1" dirty="0">
                <a:solidFill>
                  <a:srgbClr val="002060"/>
                </a:solidFill>
                <a:latin typeface="Proxima Nova Lt" panose="02000506030000020004" pitchFamily="2" charset="77"/>
              </a:rPr>
              <a:t>Discussion: </a:t>
            </a:r>
            <a:r>
              <a:rPr lang="en-US" sz="1800" dirty="0">
                <a:solidFill>
                  <a:srgbClr val="002060"/>
                </a:solidFill>
                <a:latin typeface="Proxima Nova Rg" panose="02000506030000020004" pitchFamily="2" charset="77"/>
              </a:rPr>
              <a:t>The results of this study show that the </a:t>
            </a:r>
            <a:r>
              <a:rPr lang="en-US" sz="1800" dirty="0" err="1">
                <a:solidFill>
                  <a:srgbClr val="002060"/>
                </a:solidFill>
                <a:latin typeface="Proxima Nova Rg" panose="02000506030000020004" pitchFamily="2" charset="77"/>
              </a:rPr>
              <a:t>Fmask</a:t>
            </a:r>
            <a:r>
              <a:rPr lang="en-US" sz="1800" dirty="0">
                <a:solidFill>
                  <a:srgbClr val="002060"/>
                </a:solidFill>
                <a:latin typeface="Proxima Nova Rg" panose="02000506030000020004" pitchFamily="2" charset="77"/>
              </a:rPr>
              <a:t> 4 algorithm consistently performs better than the alternatives for Sentinel-2 images of the Amazon rain forest. Our results are different from those of </a:t>
            </a:r>
            <a:r>
              <a:rPr lang="en-US" sz="1800" dirty="0" err="1">
                <a:solidFill>
                  <a:srgbClr val="002060"/>
                </a:solidFill>
                <a:latin typeface="Proxima Nova Rg" panose="02000506030000020004" pitchFamily="2" charset="77"/>
              </a:rPr>
              <a:t>Baetens</a:t>
            </a:r>
            <a:r>
              <a:rPr lang="en-US" sz="1800" dirty="0">
                <a:solidFill>
                  <a:srgbClr val="002060"/>
                </a:solidFill>
                <a:latin typeface="Proxima Nova Rg" panose="02000506030000020004" pitchFamily="2" charset="77"/>
              </a:rPr>
              <a:t> et al. We now consider some hypothesis that could account for such significant differences. </a:t>
            </a:r>
            <a:r>
              <a:rPr lang="en-US" sz="1800" dirty="0">
                <a:solidFill>
                  <a:srgbClr val="832905"/>
                </a:solidFill>
                <a:latin typeface="Proxima Nova Rg" panose="02000506030000020004" pitchFamily="2" charset="77"/>
              </a:rPr>
              <a:t>(</a:t>
            </a:r>
            <a:r>
              <a:rPr lang="en-US" sz="1800" dirty="0" err="1">
                <a:solidFill>
                  <a:srgbClr val="832905"/>
                </a:solidFill>
                <a:latin typeface="Proxima Nova Rg" panose="02000506030000020004" pitchFamily="2" charset="77"/>
              </a:rPr>
              <a:t>Argumento</a:t>
            </a:r>
            <a:r>
              <a:rPr lang="en-US" sz="1800" dirty="0">
                <a:solidFill>
                  <a:srgbClr val="832905"/>
                </a:solidFill>
                <a:latin typeface="Proxima Nova Rg" panose="02000506030000020004" pitchFamily="2" charset="77"/>
              </a:rPr>
              <a:t> + </a:t>
            </a:r>
            <a:r>
              <a:rPr lang="en-US" sz="1800" dirty="0" err="1">
                <a:solidFill>
                  <a:srgbClr val="832905"/>
                </a:solidFill>
                <a:latin typeface="Proxima Nova Rg" panose="02000506030000020004" pitchFamily="2" charset="77"/>
              </a:rPr>
              <a:t>Qualificações</a:t>
            </a:r>
            <a:r>
              <a:rPr lang="en-US" sz="1800" dirty="0">
                <a:solidFill>
                  <a:srgbClr val="832905"/>
                </a:solidFill>
                <a:latin typeface="Proxima Nova Rg" panose="02000506030000020004" pitchFamily="2" charset="77"/>
              </a:rPr>
              <a:t>)</a:t>
            </a:r>
          </a:p>
          <a:p>
            <a:endParaRPr lang="en-US" sz="1800" dirty="0">
              <a:solidFill>
                <a:srgbClr val="832905"/>
              </a:solidFill>
              <a:latin typeface="Proxima Nova Rg" panose="02000506030000020004" pitchFamily="2" charset="77"/>
            </a:endParaRPr>
          </a:p>
          <a:p>
            <a:r>
              <a:rPr lang="en-US" sz="1800" dirty="0">
                <a:solidFill>
                  <a:srgbClr val="002060"/>
                </a:solidFill>
                <a:latin typeface="Proxima Nova Rg" panose="02000506030000020004" pitchFamily="2" charset="77"/>
              </a:rPr>
              <a:t>The comparison done by </a:t>
            </a:r>
            <a:r>
              <a:rPr lang="en-US" sz="1800" dirty="0" err="1">
                <a:solidFill>
                  <a:srgbClr val="002060"/>
                </a:solidFill>
                <a:latin typeface="Proxima Nova Rg" panose="02000506030000020004" pitchFamily="2" charset="77"/>
              </a:rPr>
              <a:t>Baetens</a:t>
            </a:r>
            <a:r>
              <a:rPr lang="en-US" sz="1800" dirty="0">
                <a:solidFill>
                  <a:srgbClr val="002060"/>
                </a:solidFill>
                <a:latin typeface="Proxima Nova Rg" panose="02000506030000020004" pitchFamily="2" charset="77"/>
              </a:rPr>
              <a:t> et al. uses 10 different sites, including equatorial forests, deserts and semi-deserts, agricultural areas, mountains, and snowy areas. (...) Our study deals only with forest and agriculture areas; the images tested have no deserts, mountains or snow. By focusing on the Amazon biome, our results are intended as guidance for experts interested in measuring land change in the region. Given its focus, these results cannot be </a:t>
            </a:r>
            <a:r>
              <a:rPr lang="en-US" sz="1800" dirty="0" err="1">
                <a:solidFill>
                  <a:srgbClr val="002060"/>
                </a:solidFill>
                <a:latin typeface="Proxima Nova Rg" panose="02000506030000020004" pitchFamily="2" charset="77"/>
              </a:rPr>
              <a:t>generalised</a:t>
            </a:r>
            <a:r>
              <a:rPr lang="en-US" sz="1800" dirty="0">
                <a:solidFill>
                  <a:srgbClr val="002060"/>
                </a:solidFill>
                <a:latin typeface="Proxima Nova Rg" panose="02000506030000020004" pitchFamily="2" charset="77"/>
              </a:rPr>
              <a:t> to non-forest regions. </a:t>
            </a:r>
            <a:r>
              <a:rPr lang="en-US" sz="1800" dirty="0">
                <a:solidFill>
                  <a:srgbClr val="832905"/>
                </a:solidFill>
                <a:latin typeface="Proxima Nova Rg" panose="02000506030000020004" pitchFamily="2" charset="77"/>
              </a:rPr>
              <a:t>(</a:t>
            </a:r>
            <a:r>
              <a:rPr lang="en-US" sz="1800" dirty="0" err="1">
                <a:solidFill>
                  <a:srgbClr val="832905"/>
                </a:solidFill>
                <a:latin typeface="Proxima Nova Rg" panose="02000506030000020004" pitchFamily="2" charset="77"/>
              </a:rPr>
              <a:t>Argumento</a:t>
            </a:r>
            <a:r>
              <a:rPr lang="en-US" sz="1800" dirty="0">
                <a:solidFill>
                  <a:srgbClr val="832905"/>
                </a:solidFill>
                <a:latin typeface="Proxima Nova Rg" panose="02000506030000020004" pitchFamily="2" charset="77"/>
              </a:rPr>
              <a:t> + </a:t>
            </a:r>
            <a:r>
              <a:rPr lang="en-US" sz="1800" dirty="0" err="1">
                <a:solidFill>
                  <a:srgbClr val="832905"/>
                </a:solidFill>
                <a:latin typeface="Proxima Nova Rg" panose="02000506030000020004" pitchFamily="2" charset="77"/>
              </a:rPr>
              <a:t>Qualificações</a:t>
            </a:r>
            <a:r>
              <a:rPr lang="en-US" sz="1800" dirty="0">
                <a:solidFill>
                  <a:srgbClr val="832905"/>
                </a:solidFill>
                <a:latin typeface="Proxima Nova Rg" panose="02000506030000020004" pitchFamily="2" charset="77"/>
              </a:rPr>
              <a:t>)</a:t>
            </a:r>
            <a:endParaRPr lang="en-US" sz="1800" dirty="0">
              <a:solidFill>
                <a:srgbClr val="002060"/>
              </a:solidFill>
              <a:latin typeface="Proxima Nova Rg" panose="02000506030000020004" pitchFamily="2" charset="77"/>
            </a:endParaRPr>
          </a:p>
        </p:txBody>
      </p:sp>
    </p:spTree>
    <p:extLst>
      <p:ext uri="{BB962C8B-B14F-4D97-AF65-F5344CB8AC3E}">
        <p14:creationId xmlns:p14="http://schemas.microsoft.com/office/powerpoint/2010/main" val="2380445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449A-A17F-C44E-BC59-A920DE02656A}"/>
              </a:ext>
            </a:extLst>
          </p:cNvPr>
          <p:cNvSpPr>
            <a:spLocks noGrp="1"/>
          </p:cNvSpPr>
          <p:nvPr>
            <p:ph type="title"/>
          </p:nvPr>
        </p:nvSpPr>
        <p:spPr/>
        <p:txBody>
          <a:bodyPr/>
          <a:lstStyle/>
          <a:p>
            <a:r>
              <a:rPr lang="en-US" b="1" dirty="0" err="1">
                <a:latin typeface="Proxima Nova Lt" panose="02000506030000020004" pitchFamily="2" charset="77"/>
              </a:rPr>
              <a:t>Argumentos</a:t>
            </a:r>
            <a:r>
              <a:rPr lang="en-US" b="1" dirty="0">
                <a:latin typeface="Proxima Nova Lt" panose="02000506030000020004" pitchFamily="2" charset="77"/>
              </a:rPr>
              <a:t> </a:t>
            </a:r>
            <a:r>
              <a:rPr lang="en-US" b="1" dirty="0" err="1">
                <a:latin typeface="Proxima Nova Lt" panose="02000506030000020004" pitchFamily="2" charset="77"/>
              </a:rPr>
              <a:t>num</a:t>
            </a:r>
            <a:r>
              <a:rPr lang="en-US" b="1" dirty="0">
                <a:latin typeface="Proxima Nova Lt" panose="02000506030000020004" pitchFamily="2" charset="77"/>
              </a:rPr>
              <a:t> paper </a:t>
            </a:r>
            <a:r>
              <a:rPr lang="en-US" b="1" dirty="0" err="1">
                <a:latin typeface="Proxima Nova Lt" panose="02000506030000020004" pitchFamily="2" charset="77"/>
              </a:rPr>
              <a:t>IMRaD</a:t>
            </a:r>
            <a:endParaRPr lang="en-US" b="1" dirty="0">
              <a:latin typeface="Proxima Nova Lt" panose="02000506030000020004" pitchFamily="2" charset="77"/>
            </a:endParaRPr>
          </a:p>
        </p:txBody>
      </p:sp>
      <p:sp>
        <p:nvSpPr>
          <p:cNvPr id="3" name="Rectangle 2">
            <a:extLst>
              <a:ext uri="{FF2B5EF4-FFF2-40B4-BE49-F238E27FC236}">
                <a16:creationId xmlns:a16="http://schemas.microsoft.com/office/drawing/2014/main" id="{D0924895-C133-6846-BB60-1F68CE77FBB2}"/>
              </a:ext>
            </a:extLst>
          </p:cNvPr>
          <p:cNvSpPr/>
          <p:nvPr/>
        </p:nvSpPr>
        <p:spPr bwMode="auto">
          <a:xfrm>
            <a:off x="827584" y="1340768"/>
            <a:ext cx="3600400" cy="5400600"/>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u="none" strike="noStrike" cap="none" normalizeH="0" baseline="0" dirty="0">
              <a:ln>
                <a:noFill/>
              </a:ln>
              <a:solidFill>
                <a:schemeClr val="tx1"/>
              </a:solidFill>
              <a:effectLst/>
              <a:latin typeface="Proxima Nova Rg" panose="02000506030000020004" pitchFamily="2" charset="77"/>
            </a:endParaRPr>
          </a:p>
        </p:txBody>
      </p:sp>
      <p:sp>
        <p:nvSpPr>
          <p:cNvPr id="4" name="Rectangle 3">
            <a:extLst>
              <a:ext uri="{FF2B5EF4-FFF2-40B4-BE49-F238E27FC236}">
                <a16:creationId xmlns:a16="http://schemas.microsoft.com/office/drawing/2014/main" id="{4B6536E3-FF8C-384C-80DF-A39F1357DEAC}"/>
              </a:ext>
            </a:extLst>
          </p:cNvPr>
          <p:cNvSpPr/>
          <p:nvPr/>
        </p:nvSpPr>
        <p:spPr bwMode="auto">
          <a:xfrm>
            <a:off x="1187624" y="1628800"/>
            <a:ext cx="2952328" cy="792088"/>
          </a:xfrm>
          <a:prstGeom prst="rect">
            <a:avLst/>
          </a:prstGeom>
          <a:solidFill>
            <a:srgbClr val="D5B0AA"/>
          </a:solidFill>
          <a:ln w="9525" cap="flat" cmpd="sng" algn="ctr">
            <a:solidFill>
              <a:schemeClr val="tx1"/>
            </a:solidFill>
            <a:prstDash val="solid"/>
            <a:miter lim="800000"/>
            <a:headEnd type="none" w="med" len="med"/>
            <a:tailEnd type="none" w="med" len="med"/>
          </a:ln>
          <a:effectLst/>
        </p:spPr>
        <p:txBody>
          <a:bodyPr vert="horz" wrap="none" lIns="9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832905"/>
                </a:solidFill>
                <a:latin typeface="Proxima Nova Lt" panose="02000506030000020004" pitchFamily="2" charset="77"/>
              </a:rPr>
              <a:t>Introduction</a:t>
            </a:r>
            <a:endParaRPr kumimoji="0" lang="en-US" sz="2400" b="1" u="none" strike="noStrike" cap="none" normalizeH="0" baseline="0" dirty="0">
              <a:ln>
                <a:noFill/>
              </a:ln>
              <a:solidFill>
                <a:srgbClr val="832905"/>
              </a:solidFill>
              <a:effectLst/>
              <a:latin typeface="Proxima Nova Lt" panose="02000506030000020004" pitchFamily="2" charset="77"/>
            </a:endParaRPr>
          </a:p>
        </p:txBody>
      </p:sp>
      <p:sp>
        <p:nvSpPr>
          <p:cNvPr id="5" name="Rectangle 4">
            <a:extLst>
              <a:ext uri="{FF2B5EF4-FFF2-40B4-BE49-F238E27FC236}">
                <a16:creationId xmlns:a16="http://schemas.microsoft.com/office/drawing/2014/main" id="{4ACC7389-ED97-AB43-8B1C-B20A79ACFA96}"/>
              </a:ext>
            </a:extLst>
          </p:cNvPr>
          <p:cNvSpPr/>
          <p:nvPr/>
        </p:nvSpPr>
        <p:spPr bwMode="auto">
          <a:xfrm>
            <a:off x="1187624" y="2907196"/>
            <a:ext cx="2952328" cy="792088"/>
          </a:xfrm>
          <a:prstGeom prst="rect">
            <a:avLst/>
          </a:prstGeom>
          <a:solidFill>
            <a:srgbClr val="D5B0AA"/>
          </a:solidFill>
          <a:ln w="9525" cap="flat" cmpd="sng" algn="ctr">
            <a:solidFill>
              <a:schemeClr val="tx1"/>
            </a:solidFill>
            <a:prstDash val="solid"/>
            <a:miter lim="800000"/>
            <a:headEnd type="none" w="med" len="med"/>
            <a:tailEnd type="none" w="med" len="med"/>
          </a:ln>
          <a:effectLst/>
        </p:spPr>
        <p:txBody>
          <a:bodyPr vert="horz" wrap="none" lIns="9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832905"/>
                </a:solidFill>
                <a:latin typeface="Proxima Nova Lt" panose="02000506030000020004" pitchFamily="2" charset="77"/>
              </a:rPr>
              <a:t>Methods</a:t>
            </a:r>
            <a:endParaRPr kumimoji="0" lang="en-US" sz="2400" b="1" u="none" strike="noStrike" cap="none" normalizeH="0" baseline="0" dirty="0">
              <a:ln>
                <a:noFill/>
              </a:ln>
              <a:solidFill>
                <a:srgbClr val="832905"/>
              </a:solidFill>
              <a:effectLst/>
              <a:latin typeface="Proxima Nova Lt" panose="02000506030000020004" pitchFamily="2" charset="77"/>
            </a:endParaRPr>
          </a:p>
        </p:txBody>
      </p:sp>
      <p:sp>
        <p:nvSpPr>
          <p:cNvPr id="6" name="Rectangle 5">
            <a:extLst>
              <a:ext uri="{FF2B5EF4-FFF2-40B4-BE49-F238E27FC236}">
                <a16:creationId xmlns:a16="http://schemas.microsoft.com/office/drawing/2014/main" id="{7D70EEFD-7AC4-E444-8772-93D36D40ABC8}"/>
              </a:ext>
            </a:extLst>
          </p:cNvPr>
          <p:cNvSpPr/>
          <p:nvPr/>
        </p:nvSpPr>
        <p:spPr bwMode="auto">
          <a:xfrm>
            <a:off x="1187624" y="4185592"/>
            <a:ext cx="2952328" cy="792088"/>
          </a:xfrm>
          <a:prstGeom prst="rect">
            <a:avLst/>
          </a:prstGeom>
          <a:solidFill>
            <a:srgbClr val="D5B0AA"/>
          </a:solidFill>
          <a:ln w="9525" cap="flat" cmpd="sng" algn="ctr">
            <a:solidFill>
              <a:schemeClr val="tx1"/>
            </a:solidFill>
            <a:prstDash val="solid"/>
            <a:miter lim="800000"/>
            <a:headEnd type="none" w="med" len="med"/>
            <a:tailEnd type="none" w="med" len="med"/>
          </a:ln>
          <a:effectLst/>
        </p:spPr>
        <p:txBody>
          <a:bodyPr vert="horz" wrap="none" lIns="9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832905"/>
                </a:solidFill>
                <a:latin typeface="Proxima Nova Lt" panose="02000506030000020004" pitchFamily="2" charset="77"/>
              </a:rPr>
              <a:t>Results</a:t>
            </a:r>
            <a:endParaRPr kumimoji="0" lang="en-US" sz="2400" b="1" u="none" strike="noStrike" cap="none" normalizeH="0" baseline="0" dirty="0">
              <a:ln>
                <a:noFill/>
              </a:ln>
              <a:solidFill>
                <a:srgbClr val="832905"/>
              </a:solidFill>
              <a:effectLst/>
              <a:latin typeface="Proxima Nova Lt" panose="02000506030000020004" pitchFamily="2" charset="77"/>
            </a:endParaRPr>
          </a:p>
        </p:txBody>
      </p:sp>
      <p:sp>
        <p:nvSpPr>
          <p:cNvPr id="7" name="Rectangle 6">
            <a:extLst>
              <a:ext uri="{FF2B5EF4-FFF2-40B4-BE49-F238E27FC236}">
                <a16:creationId xmlns:a16="http://schemas.microsoft.com/office/drawing/2014/main" id="{EC0978AE-95C9-2349-803A-A8E33C2264B6}"/>
              </a:ext>
            </a:extLst>
          </p:cNvPr>
          <p:cNvSpPr/>
          <p:nvPr/>
        </p:nvSpPr>
        <p:spPr bwMode="auto">
          <a:xfrm>
            <a:off x="1187624" y="5463988"/>
            <a:ext cx="2952328" cy="792088"/>
          </a:xfrm>
          <a:prstGeom prst="rect">
            <a:avLst/>
          </a:prstGeom>
          <a:solidFill>
            <a:srgbClr val="D5B0AA"/>
          </a:solidFill>
          <a:ln w="9525" cap="flat" cmpd="sng" algn="ctr">
            <a:solidFill>
              <a:schemeClr val="tx1"/>
            </a:solidFill>
            <a:prstDash val="solid"/>
            <a:miter lim="800000"/>
            <a:headEnd type="none" w="med" len="med"/>
            <a:tailEnd type="none" w="med" len="med"/>
          </a:ln>
          <a:effectLst/>
        </p:spPr>
        <p:txBody>
          <a:bodyPr vert="horz" wrap="none" lIns="9000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832905"/>
                </a:solidFill>
                <a:latin typeface="Proxima Nova Lt" panose="02000506030000020004" pitchFamily="2" charset="77"/>
              </a:rPr>
              <a:t>Discussion</a:t>
            </a:r>
            <a:endParaRPr kumimoji="0" lang="en-US" sz="2400" b="1" u="none" strike="noStrike" cap="none" normalizeH="0" baseline="0" dirty="0">
              <a:ln>
                <a:noFill/>
              </a:ln>
              <a:solidFill>
                <a:srgbClr val="832905"/>
              </a:solidFill>
              <a:effectLst/>
              <a:latin typeface="Proxima Nova Lt" panose="02000506030000020004" pitchFamily="2" charset="77"/>
            </a:endParaRPr>
          </a:p>
        </p:txBody>
      </p:sp>
      <p:sp>
        <p:nvSpPr>
          <p:cNvPr id="14" name="Rectangle 10">
            <a:extLst>
              <a:ext uri="{FF2B5EF4-FFF2-40B4-BE49-F238E27FC236}">
                <a16:creationId xmlns:a16="http://schemas.microsoft.com/office/drawing/2014/main" id="{A6CB3C47-B4BE-784C-946C-A24C2925CE31}"/>
              </a:ext>
            </a:extLst>
          </p:cNvPr>
          <p:cNvSpPr>
            <a:spLocks noChangeArrowheads="1"/>
          </p:cNvSpPr>
          <p:nvPr/>
        </p:nvSpPr>
        <p:spPr bwMode="auto">
          <a:xfrm>
            <a:off x="7440063" y="7202183"/>
            <a:ext cx="1321296" cy="557688"/>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1600" dirty="0">
                <a:solidFill>
                  <a:srgbClr val="6C0000"/>
                </a:solidFill>
                <a:latin typeface="Proxima Nova Rg" panose="02000506030000020004" pitchFamily="2" charset="77"/>
              </a:rPr>
              <a:t>Qualificações</a:t>
            </a:r>
          </a:p>
        </p:txBody>
      </p:sp>
      <p:sp>
        <p:nvSpPr>
          <p:cNvPr id="18" name="Rectangle 4">
            <a:extLst>
              <a:ext uri="{FF2B5EF4-FFF2-40B4-BE49-F238E27FC236}">
                <a16:creationId xmlns:a16="http://schemas.microsoft.com/office/drawing/2014/main" id="{0A34554D-DC16-C642-9AA1-572DD3A8C112}"/>
              </a:ext>
            </a:extLst>
          </p:cNvPr>
          <p:cNvSpPr>
            <a:spLocks noChangeArrowheads="1"/>
          </p:cNvSpPr>
          <p:nvPr/>
        </p:nvSpPr>
        <p:spPr bwMode="auto">
          <a:xfrm>
            <a:off x="6006240" y="1622376"/>
            <a:ext cx="1811364" cy="798512"/>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Argumentos</a:t>
            </a:r>
          </a:p>
        </p:txBody>
      </p:sp>
      <p:cxnSp>
        <p:nvCxnSpPr>
          <p:cNvPr id="22" name="Straight Arrow Connector 21">
            <a:extLst>
              <a:ext uri="{FF2B5EF4-FFF2-40B4-BE49-F238E27FC236}">
                <a16:creationId xmlns:a16="http://schemas.microsoft.com/office/drawing/2014/main" id="{0ABD9268-DCC2-B048-9157-1B96C09BA308}"/>
              </a:ext>
            </a:extLst>
          </p:cNvPr>
          <p:cNvCxnSpPr>
            <a:cxnSpLocks/>
            <a:stCxn id="18" idx="1"/>
            <a:endCxn id="4" idx="3"/>
          </p:cNvCxnSpPr>
          <p:nvPr/>
        </p:nvCxnSpPr>
        <p:spPr bwMode="auto">
          <a:xfrm flipH="1">
            <a:off x="4139952" y="2021632"/>
            <a:ext cx="1866288" cy="3212"/>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cxnSp>
        <p:nvCxnSpPr>
          <p:cNvPr id="26" name="Straight Arrow Connector 25">
            <a:extLst>
              <a:ext uri="{FF2B5EF4-FFF2-40B4-BE49-F238E27FC236}">
                <a16:creationId xmlns:a16="http://schemas.microsoft.com/office/drawing/2014/main" id="{13DA8625-54C2-B146-902E-04098AC37741}"/>
              </a:ext>
            </a:extLst>
          </p:cNvPr>
          <p:cNvCxnSpPr>
            <a:cxnSpLocks/>
            <a:stCxn id="18" idx="1"/>
          </p:cNvCxnSpPr>
          <p:nvPr/>
        </p:nvCxnSpPr>
        <p:spPr bwMode="auto">
          <a:xfrm flipH="1">
            <a:off x="4139952" y="2021632"/>
            <a:ext cx="1866288" cy="1251059"/>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cxnSp>
        <p:nvCxnSpPr>
          <p:cNvPr id="28" name="Straight Arrow Connector 27">
            <a:extLst>
              <a:ext uri="{FF2B5EF4-FFF2-40B4-BE49-F238E27FC236}">
                <a16:creationId xmlns:a16="http://schemas.microsoft.com/office/drawing/2014/main" id="{5FD47FEB-C80B-ED41-A500-C9F2F7CD886A}"/>
              </a:ext>
            </a:extLst>
          </p:cNvPr>
          <p:cNvCxnSpPr>
            <a:cxnSpLocks/>
          </p:cNvCxnSpPr>
          <p:nvPr/>
        </p:nvCxnSpPr>
        <p:spPr bwMode="auto">
          <a:xfrm flipH="1">
            <a:off x="4139952" y="2021632"/>
            <a:ext cx="1866288" cy="1251059"/>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cxnSp>
        <p:nvCxnSpPr>
          <p:cNvPr id="29" name="Straight Arrow Connector 28">
            <a:extLst>
              <a:ext uri="{FF2B5EF4-FFF2-40B4-BE49-F238E27FC236}">
                <a16:creationId xmlns:a16="http://schemas.microsoft.com/office/drawing/2014/main" id="{B793CC6A-0057-254A-AE65-03D8A212CF3A}"/>
              </a:ext>
            </a:extLst>
          </p:cNvPr>
          <p:cNvCxnSpPr>
            <a:cxnSpLocks/>
          </p:cNvCxnSpPr>
          <p:nvPr/>
        </p:nvCxnSpPr>
        <p:spPr bwMode="auto">
          <a:xfrm flipH="1">
            <a:off x="4130224" y="2030418"/>
            <a:ext cx="1876016" cy="3849015"/>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sp>
        <p:nvSpPr>
          <p:cNvPr id="32" name="Rectangle 4">
            <a:extLst>
              <a:ext uri="{FF2B5EF4-FFF2-40B4-BE49-F238E27FC236}">
                <a16:creationId xmlns:a16="http://schemas.microsoft.com/office/drawing/2014/main" id="{046C085E-B62D-F644-8B85-BE900E605A8F}"/>
              </a:ext>
            </a:extLst>
          </p:cNvPr>
          <p:cNvSpPr>
            <a:spLocks noChangeArrowheads="1"/>
          </p:cNvSpPr>
          <p:nvPr/>
        </p:nvSpPr>
        <p:spPr bwMode="auto">
          <a:xfrm>
            <a:off x="5994476" y="2888588"/>
            <a:ext cx="1811364" cy="798512"/>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Evidências</a:t>
            </a:r>
          </a:p>
        </p:txBody>
      </p:sp>
      <p:cxnSp>
        <p:nvCxnSpPr>
          <p:cNvPr id="33" name="Straight Arrow Connector 32">
            <a:extLst>
              <a:ext uri="{FF2B5EF4-FFF2-40B4-BE49-F238E27FC236}">
                <a16:creationId xmlns:a16="http://schemas.microsoft.com/office/drawing/2014/main" id="{19B5F134-C67A-724C-8E0C-52A397858051}"/>
              </a:ext>
            </a:extLst>
          </p:cNvPr>
          <p:cNvCxnSpPr>
            <a:cxnSpLocks/>
            <a:stCxn id="32" idx="1"/>
          </p:cNvCxnSpPr>
          <p:nvPr/>
        </p:nvCxnSpPr>
        <p:spPr bwMode="auto">
          <a:xfrm flipH="1">
            <a:off x="4128188" y="3287844"/>
            <a:ext cx="1866288" cy="1244573"/>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cxnSp>
        <p:nvCxnSpPr>
          <p:cNvPr id="35" name="Straight Arrow Connector 34">
            <a:extLst>
              <a:ext uri="{FF2B5EF4-FFF2-40B4-BE49-F238E27FC236}">
                <a16:creationId xmlns:a16="http://schemas.microsoft.com/office/drawing/2014/main" id="{8AD776D2-9398-A745-B374-A42DA2D14A7E}"/>
              </a:ext>
            </a:extLst>
          </p:cNvPr>
          <p:cNvCxnSpPr>
            <a:cxnSpLocks/>
            <a:stCxn id="32" idx="1"/>
          </p:cNvCxnSpPr>
          <p:nvPr/>
        </p:nvCxnSpPr>
        <p:spPr bwMode="auto">
          <a:xfrm flipH="1" flipV="1">
            <a:off x="4116912" y="2037784"/>
            <a:ext cx="1877564" cy="1250060"/>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sp>
        <p:nvSpPr>
          <p:cNvPr id="37" name="Rectangle 4">
            <a:extLst>
              <a:ext uri="{FF2B5EF4-FFF2-40B4-BE49-F238E27FC236}">
                <a16:creationId xmlns:a16="http://schemas.microsoft.com/office/drawing/2014/main" id="{C62C917F-FF9E-5B4A-968A-6AC56BED6718}"/>
              </a:ext>
            </a:extLst>
          </p:cNvPr>
          <p:cNvSpPr>
            <a:spLocks noChangeArrowheads="1"/>
          </p:cNvSpPr>
          <p:nvPr/>
        </p:nvSpPr>
        <p:spPr bwMode="auto">
          <a:xfrm>
            <a:off x="5980167" y="4133161"/>
            <a:ext cx="1811364" cy="798512"/>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Garantias</a:t>
            </a:r>
          </a:p>
        </p:txBody>
      </p:sp>
      <p:cxnSp>
        <p:nvCxnSpPr>
          <p:cNvPr id="38" name="Straight Arrow Connector 37">
            <a:extLst>
              <a:ext uri="{FF2B5EF4-FFF2-40B4-BE49-F238E27FC236}">
                <a16:creationId xmlns:a16="http://schemas.microsoft.com/office/drawing/2014/main" id="{764C2D5D-9058-184C-954D-803FF9501C00}"/>
              </a:ext>
            </a:extLst>
          </p:cNvPr>
          <p:cNvCxnSpPr>
            <a:cxnSpLocks/>
          </p:cNvCxnSpPr>
          <p:nvPr/>
        </p:nvCxnSpPr>
        <p:spPr bwMode="auto">
          <a:xfrm flipH="1">
            <a:off x="4116912" y="4539597"/>
            <a:ext cx="1866288" cy="3212"/>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cxnSp>
        <p:nvCxnSpPr>
          <p:cNvPr id="39" name="Straight Arrow Connector 38">
            <a:extLst>
              <a:ext uri="{FF2B5EF4-FFF2-40B4-BE49-F238E27FC236}">
                <a16:creationId xmlns:a16="http://schemas.microsoft.com/office/drawing/2014/main" id="{672DD4EB-4042-DF4E-93F0-11A714498A6D}"/>
              </a:ext>
            </a:extLst>
          </p:cNvPr>
          <p:cNvCxnSpPr>
            <a:cxnSpLocks/>
          </p:cNvCxnSpPr>
          <p:nvPr/>
        </p:nvCxnSpPr>
        <p:spPr bwMode="auto">
          <a:xfrm flipH="1" flipV="1">
            <a:off x="4144068" y="3266205"/>
            <a:ext cx="1848328" cy="1320202"/>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sp>
        <p:nvSpPr>
          <p:cNvPr id="42" name="Rectangle 4">
            <a:extLst>
              <a:ext uri="{FF2B5EF4-FFF2-40B4-BE49-F238E27FC236}">
                <a16:creationId xmlns:a16="http://schemas.microsoft.com/office/drawing/2014/main" id="{B6C9D81D-E1A7-8540-A8C9-501506C06EC0}"/>
              </a:ext>
            </a:extLst>
          </p:cNvPr>
          <p:cNvSpPr>
            <a:spLocks noChangeArrowheads="1"/>
          </p:cNvSpPr>
          <p:nvPr/>
        </p:nvSpPr>
        <p:spPr bwMode="auto">
          <a:xfrm>
            <a:off x="5989566" y="5437211"/>
            <a:ext cx="1811364" cy="798512"/>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000" dirty="0">
                <a:solidFill>
                  <a:srgbClr val="6C0000"/>
                </a:solidFill>
                <a:latin typeface="Proxima Nova Rg" panose="02000506030000020004" pitchFamily="2" charset="77"/>
              </a:rPr>
              <a:t>Qualificações</a:t>
            </a:r>
          </a:p>
        </p:txBody>
      </p:sp>
      <p:cxnSp>
        <p:nvCxnSpPr>
          <p:cNvPr id="43" name="Straight Arrow Connector 42">
            <a:extLst>
              <a:ext uri="{FF2B5EF4-FFF2-40B4-BE49-F238E27FC236}">
                <a16:creationId xmlns:a16="http://schemas.microsoft.com/office/drawing/2014/main" id="{5160E0F7-D177-F244-A045-DACEA6A29439}"/>
              </a:ext>
            </a:extLst>
          </p:cNvPr>
          <p:cNvCxnSpPr>
            <a:cxnSpLocks/>
          </p:cNvCxnSpPr>
          <p:nvPr/>
        </p:nvCxnSpPr>
        <p:spPr bwMode="auto">
          <a:xfrm flipH="1">
            <a:off x="4139952" y="5856820"/>
            <a:ext cx="1866288" cy="3212"/>
          </a:xfrm>
          <a:prstGeom prst="straightConnector1">
            <a:avLst/>
          </a:prstGeom>
          <a:solidFill>
            <a:schemeClr val="accent1"/>
          </a:solidFill>
          <a:ln w="28575" cap="flat" cmpd="sng" algn="ctr">
            <a:solidFill>
              <a:srgbClr val="A07149"/>
            </a:solidFill>
            <a:prstDash val="solid"/>
            <a:miter lim="800000"/>
            <a:headEnd type="none" w="med" len="med"/>
            <a:tailEnd type="triangle"/>
          </a:ln>
          <a:effectLst/>
        </p:spPr>
      </p:cxnSp>
    </p:spTree>
    <p:extLst>
      <p:ext uri="{BB962C8B-B14F-4D97-AF65-F5344CB8AC3E}">
        <p14:creationId xmlns:p14="http://schemas.microsoft.com/office/powerpoint/2010/main" val="365542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0" y="381000"/>
            <a:ext cx="8229600" cy="609600"/>
          </a:xfrm>
          <a:noFill/>
        </p:spPr>
        <p:txBody>
          <a:bodyPr/>
          <a:lstStyle/>
          <a:p>
            <a:pPr eaLnBrk="1" hangingPunct="1">
              <a:defRPr/>
            </a:pPr>
            <a:r>
              <a:rPr lang="pt-BR" b="1" dirty="0">
                <a:latin typeface="Proxima Nova Lt" panose="02000506030000020004" pitchFamily="2" charset="77"/>
                <a:ea typeface="+mj-ea"/>
              </a:rPr>
              <a:t>A importância de um bom argumento</a:t>
            </a:r>
          </a:p>
        </p:txBody>
      </p:sp>
      <p:sp>
        <p:nvSpPr>
          <p:cNvPr id="9" name="Título 1"/>
          <p:cNvSpPr txBox="1">
            <a:spLocks/>
          </p:cNvSpPr>
          <p:nvPr/>
        </p:nvSpPr>
        <p:spPr bwMode="auto">
          <a:xfrm>
            <a:off x="761999" y="3778526"/>
            <a:ext cx="7842449" cy="609600"/>
          </a:xfrm>
          <a:prstGeom prst="rect">
            <a:avLst/>
          </a:prstGeom>
          <a:solidFill>
            <a:schemeClr val="accent2">
              <a:lumMod val="20000"/>
              <a:lumOff val="80000"/>
            </a:schemeClr>
          </a:solidFill>
          <a:ln w="9525">
            <a:noFill/>
            <a:miter lim="800000"/>
            <a:headEnd/>
            <a:tailEnd/>
          </a:ln>
          <a:effectLst/>
        </p:spPr>
        <p:txBody>
          <a:bodyPr anchor="ctr"/>
          <a:lstStyle/>
          <a:p>
            <a:pPr algn="ctr">
              <a:defRPr/>
            </a:pPr>
            <a:r>
              <a:rPr lang="pt-BR" sz="2200" kern="0" dirty="0">
                <a:solidFill>
                  <a:srgbClr val="003366"/>
                </a:solidFill>
                <a:latin typeface="Proxima Nova Rg" panose="02000506030000020004" pitchFamily="2" charset="77"/>
                <a:ea typeface="+mj-ea"/>
                <a:cs typeface="+mj-cs"/>
              </a:rPr>
              <a:t>Bons argumentos são essenciais para convencer os leitores</a:t>
            </a:r>
          </a:p>
        </p:txBody>
      </p:sp>
      <p:sp>
        <p:nvSpPr>
          <p:cNvPr id="15" name="Seta para a direita 14"/>
          <p:cNvSpPr/>
          <p:nvPr/>
        </p:nvSpPr>
        <p:spPr bwMode="auto">
          <a:xfrm>
            <a:off x="4649527" y="2194063"/>
            <a:ext cx="609600" cy="381000"/>
          </a:xfrm>
          <a:prstGeom prst="rightArrow">
            <a:avLst/>
          </a:prstGeom>
          <a:solidFill>
            <a:schemeClr val="accent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pt-BR" dirty="0">
              <a:latin typeface="Proxima Nova Rg" panose="02000506030000020004" pitchFamily="2" charset="77"/>
              <a:ea typeface="+mn-ea"/>
            </a:endParaRPr>
          </a:p>
        </p:txBody>
      </p:sp>
      <p:pic>
        <p:nvPicPr>
          <p:cNvPr id="3" name="Picture 2">
            <a:extLst>
              <a:ext uri="{FF2B5EF4-FFF2-40B4-BE49-F238E27FC236}">
                <a16:creationId xmlns:a16="http://schemas.microsoft.com/office/drawing/2014/main" id="{E773CA09-4C6B-EC40-8C89-A345CF9DF2FD}"/>
              </a:ext>
            </a:extLst>
          </p:cNvPr>
          <p:cNvPicPr>
            <a:picLocks noChangeAspect="1"/>
          </p:cNvPicPr>
          <p:nvPr/>
        </p:nvPicPr>
        <p:blipFill>
          <a:blip r:embed="rId2"/>
          <a:stretch>
            <a:fillRect/>
          </a:stretch>
        </p:blipFill>
        <p:spPr>
          <a:xfrm>
            <a:off x="759878" y="1196648"/>
            <a:ext cx="3640672" cy="2331104"/>
          </a:xfrm>
          <a:prstGeom prst="rect">
            <a:avLst/>
          </a:prstGeom>
        </p:spPr>
      </p:pic>
      <p:pic>
        <p:nvPicPr>
          <p:cNvPr id="6" name="Picture 5">
            <a:extLst>
              <a:ext uri="{FF2B5EF4-FFF2-40B4-BE49-F238E27FC236}">
                <a16:creationId xmlns:a16="http://schemas.microsoft.com/office/drawing/2014/main" id="{DE0174B6-4814-E246-A838-EC56182B3FD4}"/>
              </a:ext>
            </a:extLst>
          </p:cNvPr>
          <p:cNvPicPr>
            <a:picLocks noChangeAspect="1"/>
          </p:cNvPicPr>
          <p:nvPr/>
        </p:nvPicPr>
        <p:blipFill>
          <a:blip r:embed="rId3"/>
          <a:stretch>
            <a:fillRect/>
          </a:stretch>
        </p:blipFill>
        <p:spPr>
          <a:xfrm>
            <a:off x="5508104" y="1036137"/>
            <a:ext cx="3024336" cy="2496686"/>
          </a:xfrm>
          <a:prstGeom prst="rect">
            <a:avLst/>
          </a:prstGeom>
        </p:spPr>
      </p:pic>
      <p:pic>
        <p:nvPicPr>
          <p:cNvPr id="7" name="Picture 6">
            <a:extLst>
              <a:ext uri="{FF2B5EF4-FFF2-40B4-BE49-F238E27FC236}">
                <a16:creationId xmlns:a16="http://schemas.microsoft.com/office/drawing/2014/main" id="{D0B8CA4D-F57E-424C-A1BD-A354C2CC5035}"/>
              </a:ext>
            </a:extLst>
          </p:cNvPr>
          <p:cNvPicPr>
            <a:picLocks noChangeAspect="1"/>
          </p:cNvPicPr>
          <p:nvPr/>
        </p:nvPicPr>
        <p:blipFill>
          <a:blip r:embed="rId4"/>
          <a:stretch>
            <a:fillRect/>
          </a:stretch>
        </p:blipFill>
        <p:spPr>
          <a:xfrm>
            <a:off x="2915816" y="4543152"/>
            <a:ext cx="3744416" cy="2096873"/>
          </a:xfrm>
          <a:prstGeom prst="rect">
            <a:avLst/>
          </a:prstGeom>
        </p:spPr>
      </p:pic>
    </p:spTree>
    <p:extLst>
      <p:ext uri="{BB962C8B-B14F-4D97-AF65-F5344CB8AC3E}">
        <p14:creationId xmlns:p14="http://schemas.microsoft.com/office/powerpoint/2010/main" val="994275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0" y="381000"/>
            <a:ext cx="8229600" cy="609600"/>
          </a:xfrm>
          <a:noFill/>
        </p:spPr>
        <p:txBody>
          <a:bodyPr/>
          <a:lstStyle/>
          <a:p>
            <a:pPr eaLnBrk="1" hangingPunct="1">
              <a:defRPr/>
            </a:pPr>
            <a:r>
              <a:rPr lang="pt-BR" b="1" dirty="0">
                <a:latin typeface="Proxima Nova Lt" panose="02000506030000020004" pitchFamily="2" charset="77"/>
                <a:ea typeface="+mj-ea"/>
              </a:rPr>
              <a:t>Como convencer seus leitores?</a:t>
            </a:r>
          </a:p>
        </p:txBody>
      </p:sp>
      <p:pic>
        <p:nvPicPr>
          <p:cNvPr id="4" name="Picture 3">
            <a:extLst>
              <a:ext uri="{FF2B5EF4-FFF2-40B4-BE49-F238E27FC236}">
                <a16:creationId xmlns:a16="http://schemas.microsoft.com/office/drawing/2014/main" id="{990C60B6-3FCC-6E45-8BD9-140C1E1126F2}"/>
              </a:ext>
            </a:extLst>
          </p:cNvPr>
          <p:cNvPicPr>
            <a:picLocks noChangeAspect="1"/>
          </p:cNvPicPr>
          <p:nvPr/>
        </p:nvPicPr>
        <p:blipFill>
          <a:blip r:embed="rId2"/>
          <a:stretch>
            <a:fillRect/>
          </a:stretch>
        </p:blipFill>
        <p:spPr>
          <a:xfrm>
            <a:off x="1547664" y="1196752"/>
            <a:ext cx="5954684" cy="5398913"/>
          </a:xfrm>
          <a:prstGeom prst="rect">
            <a:avLst/>
          </a:prstGeom>
        </p:spPr>
      </p:pic>
    </p:spTree>
    <p:extLst>
      <p:ext uri="{BB962C8B-B14F-4D97-AF65-F5344CB8AC3E}">
        <p14:creationId xmlns:p14="http://schemas.microsoft.com/office/powerpoint/2010/main" val="301758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noFill/>
        </p:spPr>
        <p:txBody>
          <a:bodyPr/>
          <a:lstStyle/>
          <a:p>
            <a:pPr eaLnBrk="1" hangingPunct="1">
              <a:defRPr/>
            </a:pPr>
            <a:r>
              <a:rPr lang="pt-BR" b="1" dirty="0">
                <a:latin typeface="Proxima Nova Lt" panose="02000506030000020004" pitchFamily="2" charset="77"/>
                <a:ea typeface="+mj-ea"/>
              </a:rPr>
              <a:t>Dos resultados aos argumentos</a:t>
            </a:r>
          </a:p>
        </p:txBody>
      </p:sp>
      <p:pic>
        <p:nvPicPr>
          <p:cNvPr id="6147" name="Imagem 3" descr="Estado_da_Floresta_Demonstrativo_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295400"/>
            <a:ext cx="4089400" cy="3067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148" name="Grupo 15"/>
          <p:cNvGrpSpPr>
            <a:grpSpLocks/>
          </p:cNvGrpSpPr>
          <p:nvPr/>
        </p:nvGrpSpPr>
        <p:grpSpPr bwMode="auto">
          <a:xfrm>
            <a:off x="533400" y="1219200"/>
            <a:ext cx="3352800" cy="3505200"/>
            <a:chOff x="1447800" y="1066800"/>
            <a:chExt cx="6335713" cy="5091113"/>
          </a:xfrm>
        </p:grpSpPr>
        <p:pic>
          <p:nvPicPr>
            <p:cNvPr id="615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066800"/>
              <a:ext cx="6335713" cy="5091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2647150" y="2524039"/>
              <a:ext cx="1612118" cy="402326"/>
            </a:xfrm>
            <a:prstGeom prst="rect">
              <a:avLst/>
            </a:prstGeom>
            <a:noFill/>
            <a:ln w="9525">
              <a:noFill/>
              <a:miter lim="800000"/>
              <a:headEnd/>
              <a:tailEnd/>
            </a:ln>
          </p:spPr>
          <p:txBody>
            <a:bodyPr wrap="none">
              <a:spAutoFit/>
            </a:bodyPr>
            <a:lstStyle/>
            <a:p>
              <a:pPr algn="ctr" eaLnBrk="0" hangingPunct="0">
                <a:defRPr/>
              </a:pPr>
              <a:r>
                <a:rPr lang="de-DE" sz="1200" dirty="0">
                  <a:solidFill>
                    <a:schemeClr val="bg2"/>
                  </a:solidFill>
                  <a:latin typeface="Proxima Nova Rg" panose="02000506030000020004" pitchFamily="2" charset="77"/>
                  <a:ea typeface="+mn-ea"/>
                </a:rPr>
                <a:t>Problema</a:t>
              </a:r>
              <a:endParaRPr lang="en-US" sz="1200" dirty="0">
                <a:solidFill>
                  <a:schemeClr val="bg2"/>
                </a:solidFill>
                <a:latin typeface="Proxima Nova Rg" panose="02000506030000020004" pitchFamily="2" charset="77"/>
                <a:ea typeface="+mn-ea"/>
              </a:endParaRPr>
            </a:p>
          </p:txBody>
        </p:sp>
        <p:sp>
          <p:nvSpPr>
            <p:cNvPr id="9" name="Text Box 7"/>
            <p:cNvSpPr txBox="1">
              <a:spLocks noChangeArrowheads="1"/>
            </p:cNvSpPr>
            <p:nvPr/>
          </p:nvSpPr>
          <p:spPr bwMode="auto">
            <a:xfrm>
              <a:off x="4327670" y="2505593"/>
              <a:ext cx="2087905" cy="401202"/>
            </a:xfrm>
            <a:prstGeom prst="rect">
              <a:avLst/>
            </a:prstGeom>
            <a:noFill/>
            <a:ln w="9525">
              <a:noFill/>
              <a:miter lim="800000"/>
              <a:headEnd/>
              <a:tailEnd/>
            </a:ln>
          </p:spPr>
          <p:txBody>
            <a:bodyPr>
              <a:spAutoFit/>
            </a:bodyP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algn="ctr"/>
              <a:r>
                <a:rPr lang="de-DE" sz="1200" dirty="0" err="1">
                  <a:solidFill>
                    <a:schemeClr val="bg2"/>
                  </a:solidFill>
                  <a:latin typeface="Proxima Nova Rg" panose="02000506030000020004" pitchFamily="2" charset="77"/>
                </a:rPr>
                <a:t>Hipótese</a:t>
              </a:r>
              <a:endParaRPr lang="en-US" sz="1200" dirty="0">
                <a:solidFill>
                  <a:schemeClr val="bg2"/>
                </a:solidFill>
                <a:latin typeface="Proxima Nova Rg" panose="02000506030000020004" pitchFamily="2" charset="77"/>
              </a:endParaRPr>
            </a:p>
          </p:txBody>
        </p:sp>
        <p:sp>
          <p:nvSpPr>
            <p:cNvPr id="10" name="Text Box 8"/>
            <p:cNvSpPr txBox="1">
              <a:spLocks noChangeArrowheads="1"/>
            </p:cNvSpPr>
            <p:nvPr/>
          </p:nvSpPr>
          <p:spPr bwMode="auto">
            <a:xfrm>
              <a:off x="4348161" y="4091921"/>
              <a:ext cx="2231899" cy="403508"/>
            </a:xfrm>
            <a:prstGeom prst="rect">
              <a:avLst/>
            </a:prstGeom>
            <a:noFill/>
            <a:ln w="9525">
              <a:noFill/>
              <a:miter lim="800000"/>
              <a:headEnd/>
              <a:tailEnd/>
            </a:ln>
          </p:spPr>
          <p:txBody>
            <a:bodyPr>
              <a:spAutoFit/>
            </a:bodyPr>
            <a:lstStyle/>
            <a:p>
              <a:pPr algn="ctr" eaLnBrk="0" hangingPunct="0">
                <a:defRPr/>
              </a:pPr>
              <a:r>
                <a:rPr lang="de-DE" sz="1200" dirty="0" err="1">
                  <a:solidFill>
                    <a:schemeClr val="bg2"/>
                  </a:solidFill>
                  <a:latin typeface="Proxima Nova Rg" panose="02000506030000020004" pitchFamily="2" charset="77"/>
                  <a:ea typeface="+mn-ea"/>
                </a:rPr>
                <a:t>Resultados</a:t>
              </a:r>
              <a:endParaRPr lang="en-US" sz="1200" dirty="0">
                <a:solidFill>
                  <a:schemeClr val="bg2"/>
                </a:solidFill>
                <a:latin typeface="Proxima Nova Rg" panose="02000506030000020004" pitchFamily="2" charset="77"/>
                <a:ea typeface="+mn-ea"/>
              </a:endParaRPr>
            </a:p>
          </p:txBody>
        </p:sp>
        <p:sp>
          <p:nvSpPr>
            <p:cNvPr id="11" name="Text Box 9"/>
            <p:cNvSpPr txBox="1">
              <a:spLocks noChangeArrowheads="1"/>
            </p:cNvSpPr>
            <p:nvPr/>
          </p:nvSpPr>
          <p:spPr bwMode="auto">
            <a:xfrm>
              <a:off x="2527029" y="4349012"/>
              <a:ext cx="1821132" cy="402326"/>
            </a:xfrm>
            <a:prstGeom prst="rect">
              <a:avLst/>
            </a:prstGeom>
            <a:noFill/>
            <a:ln w="9525">
              <a:noFill/>
              <a:miter lim="800000"/>
              <a:headEnd/>
              <a:tailEnd/>
            </a:ln>
          </p:spPr>
          <p:txBody>
            <a:bodyPr wrap="none">
              <a:spAutoFit/>
            </a:bodyPr>
            <a:lstStyle/>
            <a:p>
              <a:pPr algn="ctr" eaLnBrk="0" hangingPunct="0">
                <a:defRPr/>
              </a:pPr>
              <a:r>
                <a:rPr lang="de-DE" sz="1200" dirty="0" err="1">
                  <a:solidFill>
                    <a:schemeClr val="bg2"/>
                  </a:solidFill>
                  <a:latin typeface="Proxima Nova Rg" panose="02000506030000020004" pitchFamily="2" charset="77"/>
                  <a:ea typeface="+mn-ea"/>
                </a:rPr>
                <a:t>Discussões</a:t>
              </a:r>
              <a:endParaRPr lang="de-DE" sz="1200" dirty="0">
                <a:solidFill>
                  <a:schemeClr val="bg2"/>
                </a:solidFill>
                <a:latin typeface="Proxima Nova Rg" panose="02000506030000020004" pitchFamily="2" charset="77"/>
                <a:ea typeface="+mn-ea"/>
              </a:endParaRPr>
            </a:p>
          </p:txBody>
        </p:sp>
        <p:sp>
          <p:nvSpPr>
            <p:cNvPr id="6157" name="Line 10"/>
            <p:cNvSpPr>
              <a:spLocks noChangeShapeType="1"/>
            </p:cNvSpPr>
            <p:nvPr/>
          </p:nvSpPr>
          <p:spPr bwMode="auto">
            <a:xfrm>
              <a:off x="3578225" y="2073275"/>
              <a:ext cx="1382713" cy="1588"/>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6158" name="Line 12"/>
            <p:cNvSpPr>
              <a:spLocks noChangeShapeType="1"/>
            </p:cNvSpPr>
            <p:nvPr/>
          </p:nvSpPr>
          <p:spPr bwMode="auto">
            <a:xfrm>
              <a:off x="6294438" y="2706688"/>
              <a:ext cx="1587" cy="1168400"/>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6159" name="Line 15"/>
            <p:cNvSpPr>
              <a:spLocks noChangeShapeType="1"/>
            </p:cNvSpPr>
            <p:nvPr/>
          </p:nvSpPr>
          <p:spPr bwMode="auto">
            <a:xfrm>
              <a:off x="3551238" y="5313363"/>
              <a:ext cx="1382712" cy="1587"/>
            </a:xfrm>
            <a:prstGeom prst="line">
              <a:avLst/>
            </a:prstGeom>
            <a:noFill/>
            <a:ln w="28575">
              <a:solidFill>
                <a:schemeClr val="accent2"/>
              </a:solidFill>
              <a:round/>
              <a:headEnd type="triangle" w="lg" len="lg"/>
              <a:tailEnd type="non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6160" name="Line 16"/>
            <p:cNvSpPr>
              <a:spLocks noChangeShapeType="1"/>
            </p:cNvSpPr>
            <p:nvPr/>
          </p:nvSpPr>
          <p:spPr bwMode="auto">
            <a:xfrm flipV="1">
              <a:off x="2398713" y="3587750"/>
              <a:ext cx="3175" cy="1168400"/>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grpSp>
      <p:sp>
        <p:nvSpPr>
          <p:cNvPr id="17" name="Seta para a direita 16"/>
          <p:cNvSpPr/>
          <p:nvPr/>
        </p:nvSpPr>
        <p:spPr bwMode="auto">
          <a:xfrm>
            <a:off x="3962400" y="2667000"/>
            <a:ext cx="609600" cy="381000"/>
          </a:xfrm>
          <a:prstGeom prst="rightArrow">
            <a:avLst/>
          </a:prstGeom>
          <a:solidFill>
            <a:schemeClr val="accent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pt-BR" dirty="0">
              <a:latin typeface="Proxima Nova Rg" panose="02000506030000020004" pitchFamily="2" charset="77"/>
              <a:ea typeface="+mn-ea"/>
            </a:endParaRPr>
          </a:p>
        </p:txBody>
      </p:sp>
      <p:sp>
        <p:nvSpPr>
          <p:cNvPr id="18" name="Título 1"/>
          <p:cNvSpPr txBox="1">
            <a:spLocks/>
          </p:cNvSpPr>
          <p:nvPr/>
        </p:nvSpPr>
        <p:spPr bwMode="auto">
          <a:xfrm>
            <a:off x="609600" y="5334000"/>
            <a:ext cx="8305800" cy="914400"/>
          </a:xfrm>
          <a:prstGeom prst="rect">
            <a:avLst/>
          </a:prstGeom>
          <a:solidFill>
            <a:schemeClr val="accent2">
              <a:lumMod val="20000"/>
              <a:lumOff val="80000"/>
            </a:schemeClr>
          </a:solidFill>
          <a:ln w="9525">
            <a:noFill/>
            <a:miter lim="800000"/>
            <a:headEnd/>
            <a:tailEnd/>
          </a:ln>
          <a:effectLst/>
        </p:spPr>
        <p:txBody>
          <a:bodyPr anchor="ctr"/>
          <a:lstStyle>
            <a:lvl1pPr eaLnBrk="0" hangingPunct="0">
              <a:defRPr sz="1400">
                <a:solidFill>
                  <a:schemeClr val="tx1"/>
                </a:solidFill>
                <a:latin typeface="Arial" charset="0"/>
                <a:ea typeface="ヒラギノ角ゴ Pro W3" charset="0"/>
              </a:defRPr>
            </a:lvl1pPr>
            <a:lvl2pPr marL="742950" indent="-285750" eaLnBrk="0" hangingPunct="0">
              <a:defRPr sz="1400">
                <a:solidFill>
                  <a:schemeClr val="tx1"/>
                </a:solidFill>
                <a:latin typeface="Arial" charset="0"/>
                <a:ea typeface="ヒラギノ角ゴ Pro W3" charset="0"/>
              </a:defRPr>
            </a:lvl2pPr>
            <a:lvl3pPr marL="1143000" indent="-228600" eaLnBrk="0" hangingPunct="0">
              <a:defRPr sz="1400">
                <a:solidFill>
                  <a:schemeClr val="tx1"/>
                </a:solidFill>
                <a:latin typeface="Arial" charset="0"/>
                <a:ea typeface="ヒラギノ角ゴ Pro W3" charset="0"/>
              </a:defRPr>
            </a:lvl3pPr>
            <a:lvl4pPr marL="1600200" indent="-228600" eaLnBrk="0" hangingPunct="0">
              <a:defRPr sz="1400">
                <a:solidFill>
                  <a:schemeClr val="tx1"/>
                </a:solidFill>
                <a:latin typeface="Arial" charset="0"/>
                <a:ea typeface="ヒラギノ角ゴ Pro W3" charset="0"/>
              </a:defRPr>
            </a:lvl4pPr>
            <a:lvl5pPr marL="2057400" indent="-228600" eaLnBrk="0" hangingPunct="0">
              <a:defRPr sz="1400">
                <a:solidFill>
                  <a:schemeClr val="tx1"/>
                </a:solidFill>
                <a:latin typeface="Arial" charset="0"/>
                <a:ea typeface="ヒラギノ角ゴ Pro W3" charset="0"/>
              </a:defRPr>
            </a:lvl5pPr>
            <a:lvl6pPr marL="2514600" indent="-228600" eaLnBrk="0" fontAlgn="base" hangingPunct="0">
              <a:spcBef>
                <a:spcPct val="0"/>
              </a:spcBef>
              <a:spcAft>
                <a:spcPct val="0"/>
              </a:spcAft>
              <a:defRPr sz="1400">
                <a:solidFill>
                  <a:schemeClr val="tx1"/>
                </a:solidFill>
                <a:latin typeface="Arial" charset="0"/>
                <a:ea typeface="ヒラギノ角ゴ Pro W3" charset="0"/>
              </a:defRPr>
            </a:lvl6pPr>
            <a:lvl7pPr marL="2971800" indent="-228600" eaLnBrk="0" fontAlgn="base" hangingPunct="0">
              <a:spcBef>
                <a:spcPct val="0"/>
              </a:spcBef>
              <a:spcAft>
                <a:spcPct val="0"/>
              </a:spcAft>
              <a:defRPr sz="1400">
                <a:solidFill>
                  <a:schemeClr val="tx1"/>
                </a:solidFill>
                <a:latin typeface="Arial" charset="0"/>
                <a:ea typeface="ヒラギノ角ゴ Pro W3" charset="0"/>
              </a:defRPr>
            </a:lvl7pPr>
            <a:lvl8pPr marL="3429000" indent="-228600" eaLnBrk="0" fontAlgn="base" hangingPunct="0">
              <a:spcBef>
                <a:spcPct val="0"/>
              </a:spcBef>
              <a:spcAft>
                <a:spcPct val="0"/>
              </a:spcAft>
              <a:defRPr sz="1400">
                <a:solidFill>
                  <a:schemeClr val="tx1"/>
                </a:solidFill>
                <a:latin typeface="Arial" charset="0"/>
                <a:ea typeface="ヒラギノ角ゴ Pro W3" charset="0"/>
              </a:defRPr>
            </a:lvl8pPr>
            <a:lvl9pPr marL="3886200" indent="-228600" eaLnBrk="0" fontAlgn="base" hangingPunct="0">
              <a:spcBef>
                <a:spcPct val="0"/>
              </a:spcBef>
              <a:spcAft>
                <a:spcPct val="0"/>
              </a:spcAft>
              <a:defRPr sz="1400">
                <a:solidFill>
                  <a:schemeClr val="tx1"/>
                </a:solidFill>
                <a:latin typeface="Arial" charset="0"/>
                <a:ea typeface="ヒラギノ角ゴ Pro W3" charset="0"/>
              </a:defRPr>
            </a:lvl9pPr>
          </a:lstStyle>
          <a:p>
            <a:pPr eaLnBrk="1" hangingPunct="1"/>
            <a:r>
              <a:rPr lang="pt-BR" sz="2400" dirty="0">
                <a:solidFill>
                  <a:srgbClr val="003366"/>
                </a:solidFill>
                <a:latin typeface="Proxima Nova Rg" panose="02000506030000020004" pitchFamily="2" charset="77"/>
              </a:rPr>
              <a:t>Uma vez produzidos os resultados, é preciso convencer os leitores de sua validade</a:t>
            </a:r>
          </a:p>
        </p:txBody>
      </p:sp>
      <p:sp>
        <p:nvSpPr>
          <p:cNvPr id="19" name="Seta para baixo 18"/>
          <p:cNvSpPr/>
          <p:nvPr/>
        </p:nvSpPr>
        <p:spPr bwMode="auto">
          <a:xfrm>
            <a:off x="6477000" y="4572000"/>
            <a:ext cx="381000" cy="609600"/>
          </a:xfrm>
          <a:prstGeom prst="downArrow">
            <a:avLst/>
          </a:prstGeom>
          <a:solidFill>
            <a:schemeClr val="accent2">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pt-BR" dirty="0">
              <a:latin typeface="Proxima Nova Rg" panose="02000506030000020004" pitchFamily="2" charset="77"/>
              <a:ea typeface="+mn-ea"/>
            </a:endParaRPr>
          </a:p>
        </p:txBody>
      </p:sp>
    </p:spTree>
    <p:extLst>
      <p:ext uri="{BB962C8B-B14F-4D97-AF65-F5344CB8AC3E}">
        <p14:creationId xmlns:p14="http://schemas.microsoft.com/office/powerpoint/2010/main" val="120947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pt-BR" b="1" dirty="0">
                <a:latin typeface="Proxima Nova Lt" panose="02000506030000020004" pitchFamily="2" charset="77"/>
              </a:rPr>
              <a:t>Argumentos e Evidências</a:t>
            </a:r>
          </a:p>
        </p:txBody>
      </p:sp>
      <p:sp>
        <p:nvSpPr>
          <p:cNvPr id="11267" name="Rectangle 3"/>
          <p:cNvSpPr>
            <a:spLocks noGrp="1" noChangeArrowheads="1"/>
          </p:cNvSpPr>
          <p:nvPr>
            <p:ph type="body" idx="1"/>
          </p:nvPr>
        </p:nvSpPr>
        <p:spPr>
          <a:xfrm>
            <a:off x="609600" y="1524000"/>
            <a:ext cx="8229600" cy="1688973"/>
          </a:xfrm>
        </p:spPr>
        <p:txBody>
          <a:bodyPr/>
          <a:lstStyle/>
          <a:p>
            <a:pPr eaLnBrk="1" hangingPunct="1"/>
            <a:r>
              <a:rPr lang="pt-BR" dirty="0">
                <a:solidFill>
                  <a:srgbClr val="002060"/>
                </a:solidFill>
              </a:rPr>
              <a:t>O argumento é o que desejamos que o leitor concorde/aceite (decorre da hipótese)</a:t>
            </a:r>
          </a:p>
          <a:p>
            <a:pPr eaLnBrk="1" hangingPunct="1"/>
            <a:r>
              <a:rPr lang="pt-BR" dirty="0">
                <a:solidFill>
                  <a:srgbClr val="002060"/>
                </a:solidFill>
              </a:rPr>
              <a:t>As evidências são todos os experimentos e resultados obtidos pelo aluno ao longo da tese</a:t>
            </a:r>
          </a:p>
        </p:txBody>
      </p:sp>
      <p:sp>
        <p:nvSpPr>
          <p:cNvPr id="7" name="Rectangle 4">
            <a:extLst>
              <a:ext uri="{FF2B5EF4-FFF2-40B4-BE49-F238E27FC236}">
                <a16:creationId xmlns:a16="http://schemas.microsoft.com/office/drawing/2014/main" id="{D53516CE-DA87-5C4E-8CF4-1EAA9E15D62D}"/>
              </a:ext>
            </a:extLst>
          </p:cNvPr>
          <p:cNvSpPr>
            <a:spLocks noChangeArrowheads="1"/>
          </p:cNvSpPr>
          <p:nvPr/>
        </p:nvSpPr>
        <p:spPr bwMode="auto">
          <a:xfrm>
            <a:off x="16002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Argumento</a:t>
            </a:r>
          </a:p>
        </p:txBody>
      </p:sp>
      <p:sp>
        <p:nvSpPr>
          <p:cNvPr id="8" name="Rectangle 6">
            <a:extLst>
              <a:ext uri="{FF2B5EF4-FFF2-40B4-BE49-F238E27FC236}">
                <a16:creationId xmlns:a16="http://schemas.microsoft.com/office/drawing/2014/main" id="{EBC1ACBB-A6A4-3A48-80F5-460AC4C533B6}"/>
              </a:ext>
            </a:extLst>
          </p:cNvPr>
          <p:cNvSpPr>
            <a:spLocks noChangeArrowheads="1"/>
          </p:cNvSpPr>
          <p:nvPr/>
        </p:nvSpPr>
        <p:spPr bwMode="auto">
          <a:xfrm>
            <a:off x="49530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Evidência</a:t>
            </a:r>
          </a:p>
        </p:txBody>
      </p:sp>
      <p:sp>
        <p:nvSpPr>
          <p:cNvPr id="9" name="Line 7">
            <a:extLst>
              <a:ext uri="{FF2B5EF4-FFF2-40B4-BE49-F238E27FC236}">
                <a16:creationId xmlns:a16="http://schemas.microsoft.com/office/drawing/2014/main" id="{A1810E40-70C9-EB48-913E-F71754DBA97A}"/>
              </a:ext>
            </a:extLst>
          </p:cNvPr>
          <p:cNvSpPr>
            <a:spLocks noChangeShapeType="1"/>
          </p:cNvSpPr>
          <p:nvPr/>
        </p:nvSpPr>
        <p:spPr bwMode="auto">
          <a:xfrm>
            <a:off x="3886200" y="5105400"/>
            <a:ext cx="762000" cy="0"/>
          </a:xfrm>
          <a:prstGeom prst="line">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en-US" dirty="0">
              <a:latin typeface="Proxima Nova Rg" panose="02000506030000020004" pitchFamily="2" charset="77"/>
            </a:endParaRPr>
          </a:p>
        </p:txBody>
      </p:sp>
    </p:spTree>
    <p:extLst>
      <p:ext uri="{BB962C8B-B14F-4D97-AF65-F5344CB8AC3E}">
        <p14:creationId xmlns:p14="http://schemas.microsoft.com/office/powerpoint/2010/main" val="1992927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pt-BR" b="1" dirty="0">
                <a:latin typeface="Proxima Nova Lt" panose="02000506030000020004" pitchFamily="2" charset="77"/>
              </a:rPr>
              <a:t>Argumentos e Evidências</a:t>
            </a:r>
          </a:p>
        </p:txBody>
      </p:sp>
      <p:sp>
        <p:nvSpPr>
          <p:cNvPr id="12291" name="Rectangle 3"/>
          <p:cNvSpPr>
            <a:spLocks noGrp="1" noChangeArrowheads="1"/>
          </p:cNvSpPr>
          <p:nvPr>
            <p:ph type="body" idx="1"/>
          </p:nvPr>
        </p:nvSpPr>
        <p:spPr>
          <a:xfrm>
            <a:off x="609600" y="1524000"/>
            <a:ext cx="8229600" cy="2514600"/>
          </a:xfrm>
        </p:spPr>
        <p:txBody>
          <a:bodyPr/>
          <a:lstStyle/>
          <a:p>
            <a:pPr eaLnBrk="1" hangingPunct="1"/>
            <a:r>
              <a:rPr lang="pt-BR" dirty="0">
                <a:solidFill>
                  <a:srgbClr val="002060"/>
                </a:solidFill>
              </a:rPr>
              <a:t>A construção da evidência deve ser feita de maneira independente da construção do argumento (evitar dependência) </a:t>
            </a:r>
          </a:p>
          <a:p>
            <a:pPr eaLnBrk="1" hangingPunct="1"/>
            <a:r>
              <a:rPr lang="pt-BR" dirty="0">
                <a:solidFill>
                  <a:srgbClr val="002060"/>
                </a:solidFill>
              </a:rPr>
              <a:t>As evidências devem ser capazes de comprovação independente </a:t>
            </a:r>
          </a:p>
        </p:txBody>
      </p:sp>
      <p:sp>
        <p:nvSpPr>
          <p:cNvPr id="7" name="Rectangle 4">
            <a:extLst>
              <a:ext uri="{FF2B5EF4-FFF2-40B4-BE49-F238E27FC236}">
                <a16:creationId xmlns:a16="http://schemas.microsoft.com/office/drawing/2014/main" id="{EBC52EE0-8540-804B-AFDF-CBA7C4DA9056}"/>
              </a:ext>
            </a:extLst>
          </p:cNvPr>
          <p:cNvSpPr>
            <a:spLocks noChangeArrowheads="1"/>
          </p:cNvSpPr>
          <p:nvPr/>
        </p:nvSpPr>
        <p:spPr bwMode="auto">
          <a:xfrm>
            <a:off x="16002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Argumento</a:t>
            </a:r>
          </a:p>
        </p:txBody>
      </p:sp>
      <p:sp>
        <p:nvSpPr>
          <p:cNvPr id="8" name="Rectangle 6">
            <a:extLst>
              <a:ext uri="{FF2B5EF4-FFF2-40B4-BE49-F238E27FC236}">
                <a16:creationId xmlns:a16="http://schemas.microsoft.com/office/drawing/2014/main" id="{CA48D108-4E5D-E244-88BD-0E828FF315D4}"/>
              </a:ext>
            </a:extLst>
          </p:cNvPr>
          <p:cNvSpPr>
            <a:spLocks noChangeArrowheads="1"/>
          </p:cNvSpPr>
          <p:nvPr/>
        </p:nvSpPr>
        <p:spPr bwMode="auto">
          <a:xfrm>
            <a:off x="49530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Evidência</a:t>
            </a:r>
          </a:p>
        </p:txBody>
      </p:sp>
      <p:sp>
        <p:nvSpPr>
          <p:cNvPr id="9" name="Line 7">
            <a:extLst>
              <a:ext uri="{FF2B5EF4-FFF2-40B4-BE49-F238E27FC236}">
                <a16:creationId xmlns:a16="http://schemas.microsoft.com/office/drawing/2014/main" id="{2E106C63-50EB-D24A-83F0-0A185027EC77}"/>
              </a:ext>
            </a:extLst>
          </p:cNvPr>
          <p:cNvSpPr>
            <a:spLocks noChangeShapeType="1"/>
          </p:cNvSpPr>
          <p:nvPr/>
        </p:nvSpPr>
        <p:spPr bwMode="auto">
          <a:xfrm>
            <a:off x="3886200" y="5105400"/>
            <a:ext cx="762000" cy="0"/>
          </a:xfrm>
          <a:prstGeom prst="line">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en-US" dirty="0">
              <a:latin typeface="Proxima Nova Rg" panose="02000506030000020004" pitchFamily="2" charset="77"/>
            </a:endParaRPr>
          </a:p>
        </p:txBody>
      </p:sp>
    </p:spTree>
    <p:extLst>
      <p:ext uri="{BB962C8B-B14F-4D97-AF65-F5344CB8AC3E}">
        <p14:creationId xmlns:p14="http://schemas.microsoft.com/office/powerpoint/2010/main" val="1845806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pt-BR" b="1" dirty="0">
                <a:latin typeface="Proxima Nova Lt" panose="02000506030000020004" pitchFamily="2" charset="77"/>
              </a:rPr>
              <a:t>Argumentos e Evidências</a:t>
            </a:r>
          </a:p>
        </p:txBody>
      </p:sp>
      <p:sp>
        <p:nvSpPr>
          <p:cNvPr id="13315" name="Rectangle 3"/>
          <p:cNvSpPr>
            <a:spLocks noGrp="1" noChangeArrowheads="1"/>
          </p:cNvSpPr>
          <p:nvPr>
            <p:ph type="body" idx="1"/>
          </p:nvPr>
        </p:nvSpPr>
        <p:spPr>
          <a:xfrm>
            <a:off x="609600" y="1524000"/>
            <a:ext cx="8229600" cy="2514600"/>
          </a:xfrm>
        </p:spPr>
        <p:txBody>
          <a:bodyPr/>
          <a:lstStyle/>
          <a:p>
            <a:pPr eaLnBrk="1" hangingPunct="1"/>
            <a:r>
              <a:rPr lang="pt-BR" dirty="0">
                <a:solidFill>
                  <a:srgbClr val="002060"/>
                </a:solidFill>
              </a:rPr>
              <a:t>Em muitos casos (ciência experimental ou sintética), é muito importante construir evidências que permitam comparação entre diferentes argumentos (e.g., medidas de desempenho de algoritmos, ocorrências de campo)</a:t>
            </a:r>
          </a:p>
        </p:txBody>
      </p:sp>
      <p:sp>
        <p:nvSpPr>
          <p:cNvPr id="7" name="Rectangle 4">
            <a:extLst>
              <a:ext uri="{FF2B5EF4-FFF2-40B4-BE49-F238E27FC236}">
                <a16:creationId xmlns:a16="http://schemas.microsoft.com/office/drawing/2014/main" id="{CF410713-FD73-354E-A5FF-F09B2C02FC32}"/>
              </a:ext>
            </a:extLst>
          </p:cNvPr>
          <p:cNvSpPr>
            <a:spLocks noChangeArrowheads="1"/>
          </p:cNvSpPr>
          <p:nvPr/>
        </p:nvSpPr>
        <p:spPr bwMode="auto">
          <a:xfrm>
            <a:off x="16002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Argumento</a:t>
            </a:r>
          </a:p>
        </p:txBody>
      </p:sp>
      <p:sp>
        <p:nvSpPr>
          <p:cNvPr id="8" name="Rectangle 6">
            <a:extLst>
              <a:ext uri="{FF2B5EF4-FFF2-40B4-BE49-F238E27FC236}">
                <a16:creationId xmlns:a16="http://schemas.microsoft.com/office/drawing/2014/main" id="{629F67F2-940B-9243-9064-BA926E8BFF18}"/>
              </a:ext>
            </a:extLst>
          </p:cNvPr>
          <p:cNvSpPr>
            <a:spLocks noChangeArrowheads="1"/>
          </p:cNvSpPr>
          <p:nvPr/>
        </p:nvSpPr>
        <p:spPr bwMode="auto">
          <a:xfrm>
            <a:off x="49530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Evidência</a:t>
            </a:r>
          </a:p>
        </p:txBody>
      </p:sp>
      <p:sp>
        <p:nvSpPr>
          <p:cNvPr id="9" name="Line 7">
            <a:extLst>
              <a:ext uri="{FF2B5EF4-FFF2-40B4-BE49-F238E27FC236}">
                <a16:creationId xmlns:a16="http://schemas.microsoft.com/office/drawing/2014/main" id="{42159654-7952-9A4E-8815-841CB6C687EF}"/>
              </a:ext>
            </a:extLst>
          </p:cNvPr>
          <p:cNvSpPr>
            <a:spLocks noChangeShapeType="1"/>
          </p:cNvSpPr>
          <p:nvPr/>
        </p:nvSpPr>
        <p:spPr bwMode="auto">
          <a:xfrm>
            <a:off x="3886200" y="5105400"/>
            <a:ext cx="762000" cy="0"/>
          </a:xfrm>
          <a:prstGeom prst="line">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en-US" dirty="0">
              <a:latin typeface="Proxima Nova Rg" panose="02000506030000020004" pitchFamily="2" charset="77"/>
            </a:endParaRPr>
          </a:p>
        </p:txBody>
      </p:sp>
    </p:spTree>
    <p:extLst>
      <p:ext uri="{BB962C8B-B14F-4D97-AF65-F5344CB8AC3E}">
        <p14:creationId xmlns:p14="http://schemas.microsoft.com/office/powerpoint/2010/main" val="2369155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pt-BR" b="1" dirty="0">
                <a:latin typeface="Proxima Nova Lt" panose="02000506030000020004" pitchFamily="2" charset="77"/>
              </a:rPr>
              <a:t>Argumentos e Evidências</a:t>
            </a:r>
          </a:p>
        </p:txBody>
      </p:sp>
      <p:sp>
        <p:nvSpPr>
          <p:cNvPr id="7171" name="Rectangle 3"/>
          <p:cNvSpPr>
            <a:spLocks noGrp="1" noChangeArrowheads="1"/>
          </p:cNvSpPr>
          <p:nvPr>
            <p:ph type="body" idx="1"/>
          </p:nvPr>
        </p:nvSpPr>
        <p:spPr>
          <a:xfrm>
            <a:off x="609600" y="1524000"/>
            <a:ext cx="8229600" cy="2514600"/>
          </a:xfrm>
        </p:spPr>
        <p:txBody>
          <a:bodyPr/>
          <a:lstStyle/>
          <a:p>
            <a:pPr eaLnBrk="1" hangingPunct="1"/>
            <a:r>
              <a:rPr lang="pt-BR" dirty="0">
                <a:solidFill>
                  <a:srgbClr val="002060"/>
                </a:solidFill>
              </a:rPr>
              <a:t>A: Este procedimento de interpretação de imagens conseguiu discriminar diferentes estágios de produção de soja</a:t>
            </a:r>
          </a:p>
          <a:p>
            <a:pPr eaLnBrk="1" hangingPunct="1"/>
            <a:r>
              <a:rPr lang="pt-BR" dirty="0">
                <a:solidFill>
                  <a:srgbClr val="002060"/>
                </a:solidFill>
              </a:rPr>
              <a:t>E: Isto foi verificado com levantamento de campo com amostragem bem-construída</a:t>
            </a:r>
          </a:p>
        </p:txBody>
      </p:sp>
      <p:sp>
        <p:nvSpPr>
          <p:cNvPr id="7172" name="Rectangle 4"/>
          <p:cNvSpPr>
            <a:spLocks noChangeArrowheads="1"/>
          </p:cNvSpPr>
          <p:nvPr/>
        </p:nvSpPr>
        <p:spPr bwMode="auto">
          <a:xfrm>
            <a:off x="16002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Argumento</a:t>
            </a:r>
          </a:p>
        </p:txBody>
      </p:sp>
      <p:sp>
        <p:nvSpPr>
          <p:cNvPr id="7173" name="Rectangle 6"/>
          <p:cNvSpPr>
            <a:spLocks noChangeArrowheads="1"/>
          </p:cNvSpPr>
          <p:nvPr/>
        </p:nvSpPr>
        <p:spPr bwMode="auto">
          <a:xfrm>
            <a:off x="4953000" y="4724400"/>
            <a:ext cx="2133600" cy="838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a:r>
              <a:rPr lang="pt-BR" sz="2400" dirty="0">
                <a:solidFill>
                  <a:srgbClr val="6C0000"/>
                </a:solidFill>
                <a:latin typeface="Proxima Nova Rg" panose="02000506030000020004" pitchFamily="2" charset="77"/>
              </a:rPr>
              <a:t>Evidência</a:t>
            </a:r>
          </a:p>
        </p:txBody>
      </p:sp>
      <p:sp>
        <p:nvSpPr>
          <p:cNvPr id="7174" name="Line 7"/>
          <p:cNvSpPr>
            <a:spLocks noChangeShapeType="1"/>
          </p:cNvSpPr>
          <p:nvPr/>
        </p:nvSpPr>
        <p:spPr bwMode="auto">
          <a:xfrm>
            <a:off x="3886200" y="5105400"/>
            <a:ext cx="762000" cy="0"/>
          </a:xfrm>
          <a:prstGeom prst="line">
            <a:avLst/>
          </a:prstGeom>
          <a:noFill/>
          <a:ln w="57150">
            <a:solidFill>
              <a:schemeClr val="tx1"/>
            </a:solidFill>
            <a:miter lim="800000"/>
            <a:headEnd type="triangle" w="med" len="med"/>
            <a:tailEnd type="triangle" w="med" len="med"/>
          </a:ln>
          <a:extLst>
            <a:ext uri="{909E8E84-426E-40dd-AFC4-6F175D3DCCD1}">
              <a14:hiddenFill xmlns="" xmlns:a14="http://schemas.microsoft.com/office/drawing/2010/main">
                <a:noFill/>
              </a14:hiddenFill>
            </a:ext>
          </a:extLst>
        </p:spPr>
        <p:txBody>
          <a:bodyPr wrap="none"/>
          <a:lstStyle/>
          <a:p>
            <a:endParaRPr lang="en-US" dirty="0">
              <a:latin typeface="Proxima Nova Rg" panose="02000506030000020004" pitchFamily="2" charset="77"/>
            </a:endParaRPr>
          </a:p>
        </p:txBody>
      </p:sp>
    </p:spTree>
    <p:extLst>
      <p:ext uri="{BB962C8B-B14F-4D97-AF65-F5344CB8AC3E}">
        <p14:creationId xmlns:p14="http://schemas.microsoft.com/office/powerpoint/2010/main" val="1376630300"/>
      </p:ext>
    </p:extLst>
  </p:cSld>
  <p:clrMapOvr>
    <a:masterClrMapping/>
  </p:clrMapOvr>
</p:sld>
</file>

<file path=ppt/theme/theme1.xml><?xml version="1.0" encoding="utf-8"?>
<a:theme xmlns:a="http://schemas.openxmlformats.org/drawingml/2006/main" name="2_Pixel">
  <a:themeElements>
    <a:clrScheme name="2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2_Pixel">
      <a:majorFont>
        <a:latin typeface="ZapfHumnst BT"/>
        <a:ea typeface=""/>
        <a:cs typeface=""/>
      </a:majorFont>
      <a:minorFont>
        <a:latin typeface="Humnst777 BT"/>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2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2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2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2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2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2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2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2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2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2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2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modelo_apres</Template>
  <TotalTime>6552</TotalTime>
  <Words>1053</Words>
  <Application>Microsoft Macintosh PowerPoint</Application>
  <PresentationFormat>On-screen Show (4:3)</PresentationFormat>
  <Paragraphs>133</Paragraphs>
  <Slides>23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Proxima Nova Lt</vt:lpstr>
      <vt:lpstr>Proxima Nova Rg</vt:lpstr>
      <vt:lpstr>Calibri</vt:lpstr>
      <vt:lpstr>Wingdings</vt:lpstr>
      <vt:lpstr>ZapfHumnst BT</vt:lpstr>
      <vt:lpstr>Arial</vt:lpstr>
      <vt:lpstr>2_Pixel</vt:lpstr>
      <vt:lpstr>Argumentos e Evidências</vt:lpstr>
      <vt:lpstr>Você será julgado por seus argumentos</vt:lpstr>
      <vt:lpstr>A importância de um bom argumento</vt:lpstr>
      <vt:lpstr>Como convencer seus leitores?</vt:lpstr>
      <vt:lpstr>Dos resultados aos argumentos</vt:lpstr>
      <vt:lpstr>Argumentos e Evidências</vt:lpstr>
      <vt:lpstr>Argumentos e Evidências</vt:lpstr>
      <vt:lpstr>Argumentos e Evidências</vt:lpstr>
      <vt:lpstr>Argumentos e Evidências</vt:lpstr>
      <vt:lpstr>Argumentos e Evidências</vt:lpstr>
      <vt:lpstr>Argumentos e Evidências</vt:lpstr>
      <vt:lpstr>Argumentos e Evidências</vt:lpstr>
      <vt:lpstr>Garantias</vt:lpstr>
      <vt:lpstr>Garantias</vt:lpstr>
      <vt:lpstr>Qualificações</vt:lpstr>
      <vt:lpstr>O Papel das Qualificações</vt:lpstr>
      <vt:lpstr>Argumentos, evidências, garantias e qualificações</vt:lpstr>
      <vt:lpstr>Argumentos num paper IMRaD</vt:lpstr>
      <vt:lpstr>Exemplo de argumentação</vt:lpstr>
      <vt:lpstr>Argumentos, evidências, garantias e qualificações </vt:lpstr>
      <vt:lpstr>Argumentos, evidências, garantias e qualificações </vt:lpstr>
      <vt:lpstr>Argumentos, evidências, garantias e qualificações </vt:lpstr>
      <vt:lpstr>Argumentos num paper IMRaD</vt:lpstr>
    </vt:vector>
  </TitlesOfParts>
  <Company>INPE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à Metodologia de Pesquisa</dc:title>
  <dc:creator>Gilberto Camara</dc:creator>
  <cp:lastModifiedBy>Gilberto Camara</cp:lastModifiedBy>
  <cp:revision>292</cp:revision>
  <dcterms:created xsi:type="dcterms:W3CDTF">2001-04-03T17:07:46Z</dcterms:created>
  <dcterms:modified xsi:type="dcterms:W3CDTF">2025-03-13T21:18:11Z</dcterms:modified>
</cp:coreProperties>
</file>